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31" r:id="rId3"/>
    <p:sldId id="334" r:id="rId4"/>
    <p:sldId id="335" r:id="rId5"/>
    <p:sldId id="319" r:id="rId6"/>
    <p:sldId id="312" r:id="rId7"/>
    <p:sldId id="283" r:id="rId8"/>
    <p:sldId id="295" r:id="rId9"/>
    <p:sldId id="284" r:id="rId10"/>
    <p:sldId id="296" r:id="rId11"/>
    <p:sldId id="313" r:id="rId12"/>
    <p:sldId id="320" r:id="rId13"/>
    <p:sldId id="308" r:id="rId14"/>
    <p:sldId id="267" r:id="rId15"/>
    <p:sldId id="269" r:id="rId16"/>
    <p:sldId id="270" r:id="rId17"/>
    <p:sldId id="271" r:id="rId18"/>
    <p:sldId id="309" r:id="rId19"/>
    <p:sldId id="277" r:id="rId20"/>
    <p:sldId id="330" r:id="rId21"/>
    <p:sldId id="273" r:id="rId22"/>
    <p:sldId id="316" r:id="rId23"/>
    <p:sldId id="321" r:id="rId24"/>
    <p:sldId id="314" r:id="rId25"/>
    <p:sldId id="259" r:id="rId26"/>
    <p:sldId id="323" r:id="rId27"/>
    <p:sldId id="322" r:id="rId28"/>
    <p:sldId id="304" r:id="rId29"/>
    <p:sldId id="288" r:id="rId30"/>
    <p:sldId id="305" r:id="rId31"/>
    <p:sldId id="332" r:id="rId32"/>
    <p:sldId id="306" r:id="rId33"/>
    <p:sldId id="333" r:id="rId34"/>
    <p:sldId id="258" r:id="rId35"/>
    <p:sldId id="326" r:id="rId36"/>
    <p:sldId id="324" r:id="rId37"/>
    <p:sldId id="289" r:id="rId38"/>
    <p:sldId id="260" r:id="rId39"/>
    <p:sldId id="302" r:id="rId40"/>
    <p:sldId id="291" r:id="rId41"/>
    <p:sldId id="287" r:id="rId42"/>
    <p:sldId id="279" r:id="rId43"/>
    <p:sldId id="336" r:id="rId4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89" autoAdjust="0"/>
  </p:normalViewPr>
  <p:slideViewPr>
    <p:cSldViewPr snapToGrid="0" snapToObjects="1">
      <p:cViewPr>
        <p:scale>
          <a:sx n="94" d="100"/>
          <a:sy n="94" d="100"/>
        </p:scale>
        <p:origin x="-20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6CF9D-84AA-0A49-B4D8-BC0810E95C64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22AFE-2E14-C942-9EC7-8254E02C0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83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tiendra le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 novembre 2018 de 14h à 18h</a:t>
            </a:r>
            <a:b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Lutin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Amphi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Painleve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à la 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Cité des Sciences et de l’Industrie,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avenue Corentin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Cariou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75019 Paris (</a:t>
            </a:r>
            <a:r>
              <a:rPr lang="fr-FR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Métro</a:t>
            </a:r>
            <a:r>
              <a:rPr lang="fr-F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Porte de La Villette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22AFE-2E14-C942-9EC7-8254E02C034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51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30518-6B90-4C1F-BCCF-C900C8B34BA0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30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Quotient émotionnel</a:t>
            </a:r>
            <a:br>
              <a:rPr lang="fr-FR" dirty="0" smtClean="0"/>
            </a:br>
            <a:r>
              <a:rPr lang="fr-FR" dirty="0" err="1" smtClean="0"/>
              <a:t>flusterd</a:t>
            </a:r>
            <a:r>
              <a:rPr lang="fr-FR" baseline="0" dirty="0" smtClean="0"/>
              <a:t> : confus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45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restricting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participants’ faces,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muscles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Botox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injections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1), but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subjective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resistance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contractions.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perception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restrictive gel 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face (versus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arm)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 mine in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Eyes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Voice,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Passive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unseen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ex- pressions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evoked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facial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reactions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arousal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stimuli,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emotional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con-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tagion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triggering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stimulus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consciously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perceived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cortical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blindness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arithmetic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(MA)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413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fr-FR">
                <a:latin typeface="Calibri" charset="0"/>
              </a:rPr>
              <a:t>S’asseoir et être au même niveau, éviter obstacles entre les 2</a:t>
            </a:r>
          </a:p>
        </p:txBody>
      </p:sp>
      <p:sp>
        <p:nvSpPr>
          <p:cNvPr id="4915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1pPr>
            <a:lvl2pPr marL="742950" indent="-28575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2pPr>
            <a:lvl3pPr marL="1143000" indent="-22860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3pPr>
            <a:lvl4pPr marL="1600200" indent="-22860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4pPr>
            <a:lvl5pPr marL="2057400" indent="-22860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9pPr>
          </a:lstStyle>
          <a:p>
            <a:pPr eaLnBrk="1" hangingPunct="1"/>
            <a:fld id="{74CF6E4B-0194-4B44-8848-89796D7754A2}" type="slidenum">
              <a:rPr lang="fr-FR" sz="1200"/>
              <a:pPr eaLnBrk="1" hangingPunct="1"/>
              <a:t>19</a:t>
            </a:fld>
            <a:endParaRPr lang="fr-FR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Lausanne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0E1A8-2B7C-064D-BFEE-21E7FDA1DC2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947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Fréquence cardiaque,</a:t>
            </a:r>
          </a:p>
          <a:p>
            <a:r>
              <a:rPr lang="fr-FR" dirty="0" err="1" smtClean="0"/>
              <a:t>Kinect</a:t>
            </a:r>
            <a:endParaRPr lang="fr-FR" dirty="0" smtClean="0"/>
          </a:p>
          <a:p>
            <a:r>
              <a:rPr lang="fr-FR" dirty="0" smtClean="0"/>
              <a:t>Position bassin, pied</a:t>
            </a:r>
          </a:p>
          <a:p>
            <a:r>
              <a:rPr lang="fr-FR" dirty="0" smtClean="0"/>
              <a:t>Consigne assis ou debout</a:t>
            </a:r>
          </a:p>
          <a:p>
            <a:r>
              <a:rPr lang="fr-FR" dirty="0" smtClean="0"/>
              <a:t>Tonus musculaire ???</a:t>
            </a:r>
          </a:p>
          <a:p>
            <a:r>
              <a:rPr lang="fr-FR" dirty="0" smtClean="0"/>
              <a:t>Fréquence </a:t>
            </a:r>
            <a:r>
              <a:rPr lang="fr-FR" dirty="0" err="1" smtClean="0"/>
              <a:t>respi</a:t>
            </a:r>
            <a:endParaRPr lang="fr-FR" dirty="0" smtClean="0"/>
          </a:p>
          <a:p>
            <a:r>
              <a:rPr lang="fr-FR" dirty="0" smtClean="0"/>
              <a:t>Coordination </a:t>
            </a:r>
            <a:r>
              <a:rPr lang="fr-FR" dirty="0" err="1" smtClean="0"/>
              <a:t>occulo</a:t>
            </a:r>
            <a:r>
              <a:rPr lang="fr-FR" dirty="0" smtClean="0"/>
              <a:t> manuelle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0E1A8-2B7C-064D-BFEE-21E7FDA1DC2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02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64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28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2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74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49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524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31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94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001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95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568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09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477AF-FADB-E349-B882-1AB8A48FF099}" type="datetimeFigureOut">
              <a:rPr lang="fr-FR" smtClean="0"/>
              <a:t>26/11/18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BB217-D057-834F-8ADE-120CBA2FE8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8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hyperlink" Target="http://ruccs.rutgers.edu/~aleslie/Baron-Cohen%20Leslie%20&amp;%20Frith%201985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docs.autismresearchcentre.com/papers/2001_BCetal_adulteyes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://journals.sagepub.com/doi/abs/10.1177/1948550611406138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://chili.epfl.ch/cowriter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55.png"/><Relationship Id="rId8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hyperlink" Target="http://ecritureauto.wordpress.com/" TargetMode="External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uphix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2.png"/><Relationship Id="rId5" Type="http://schemas.openxmlformats.org/officeDocument/2006/relationships/image" Target="../media/image33.png"/><Relationship Id="rId6" Type="http://schemas.openxmlformats.org/officeDocument/2006/relationships/image" Target="../media/image3.jpe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6217" y="5747893"/>
            <a:ext cx="4323354" cy="480632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 smtClean="0"/>
              <a:t>Symposium "</a:t>
            </a:r>
            <a:r>
              <a:rPr lang="fr-FR" sz="1600" i="1" dirty="0"/>
              <a:t>Les fondements cognitifs et </a:t>
            </a:r>
            <a:r>
              <a:rPr lang="fr-FR" sz="1600" i="1" dirty="0" err="1"/>
              <a:t>légaux</a:t>
            </a:r>
            <a:r>
              <a:rPr lang="fr-FR" sz="1600" i="1" dirty="0"/>
              <a:t> de l'empathie et de la </a:t>
            </a:r>
            <a:r>
              <a:rPr lang="fr-FR" sz="1600" i="1" dirty="0" err="1"/>
              <a:t>tolérance</a:t>
            </a:r>
            <a:r>
              <a:rPr lang="fr-FR" sz="1600" dirty="0"/>
              <a:t>" </a:t>
            </a:r>
            <a:endParaRPr lang="fr-FR" sz="1600" dirty="0" smtClean="0"/>
          </a:p>
          <a:p>
            <a:endParaRPr lang="fr-FR" sz="1600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5973972" y="5638800"/>
            <a:ext cx="2886747" cy="1087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Thomas Gargot,</a:t>
            </a:r>
          </a:p>
          <a:p>
            <a:r>
              <a:rPr lang="fr-FR" sz="1800" dirty="0" smtClean="0"/>
              <a:t>Psychiatre (MD) </a:t>
            </a:r>
          </a:p>
          <a:p>
            <a:r>
              <a:rPr lang="fr-FR" sz="1800" dirty="0" smtClean="0"/>
              <a:t>Doctorant en informatique</a:t>
            </a:r>
            <a:endParaRPr lang="fr-FR" sz="1800" dirty="0"/>
          </a:p>
        </p:txBody>
      </p:sp>
      <p:sp>
        <p:nvSpPr>
          <p:cNvPr id="6" name="Rectangle 5"/>
          <p:cNvSpPr/>
          <p:nvPr/>
        </p:nvSpPr>
        <p:spPr>
          <a:xfrm>
            <a:off x="368109" y="6233510"/>
            <a:ext cx="2158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22 novembre </a:t>
            </a:r>
            <a:r>
              <a:rPr lang="fr-FR" b="1" dirty="0" smtClean="0"/>
              <a:t>2018</a:t>
            </a:r>
            <a:endParaRPr lang="fr-FR" b="1" dirty="0"/>
          </a:p>
        </p:txBody>
      </p:sp>
      <p:pic>
        <p:nvPicPr>
          <p:cNvPr id="7" name="Picture 8" descr="Image result for paris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5" y="137922"/>
            <a:ext cx="1498981" cy="7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6216" y="1231005"/>
            <a:ext cx="8897783" cy="1371682"/>
          </a:xfrm>
        </p:spPr>
        <p:txBody>
          <a:bodyPr>
            <a:noAutofit/>
          </a:bodyPr>
          <a:lstStyle/>
          <a:p>
            <a:pPr algn="l"/>
            <a:r>
              <a:rPr lang="fr-FR" sz="3200" b="1" dirty="0"/>
              <a:t>Robotique et traitement du signal : </a:t>
            </a:r>
            <a:br>
              <a:rPr lang="fr-FR" sz="3200" b="1" dirty="0"/>
            </a:br>
            <a:r>
              <a:rPr lang="fr-FR" sz="3200" b="1" dirty="0" err="1" smtClean="0"/>
              <a:t>difficultés</a:t>
            </a:r>
            <a:r>
              <a:rPr lang="fr-FR" sz="3200" b="1" dirty="0" smtClean="0"/>
              <a:t> </a:t>
            </a:r>
            <a:r>
              <a:rPr lang="fr-FR" sz="3200" b="1" dirty="0"/>
              <a:t>relationnelles dans </a:t>
            </a:r>
            <a:r>
              <a:rPr lang="fr-FR" sz="3200" b="1" dirty="0" smtClean="0"/>
              <a:t>l'autisme</a:t>
            </a:r>
            <a:endParaRPr lang="fr-FR" sz="3200" dirty="0"/>
          </a:p>
        </p:txBody>
      </p:sp>
      <p:pic>
        <p:nvPicPr>
          <p:cNvPr id="8" name="Picture 2" descr="Image result for laboratoire char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87" y="137922"/>
            <a:ext cx="660664" cy="7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http://www.silverpeas.com/attached_file/componentId/kmelia560/attachmentId/bcd7fe2f-8fca-4037-a816-345f9f8e7013/lang/fr/name/salpetrie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72" y="70186"/>
            <a:ext cx="1254858" cy="117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26" r="9177"/>
          <a:stretch/>
        </p:blipFill>
        <p:spPr>
          <a:xfrm>
            <a:off x="4569571" y="122687"/>
            <a:ext cx="1199238" cy="110831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287" y="2715153"/>
            <a:ext cx="5547962" cy="27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8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Coûts importants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57200" y="1417638"/>
            <a:ext cx="40949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Ils ont un coût pour la société important, de plus de </a:t>
            </a:r>
            <a:r>
              <a:rPr lang="fr-FR" b="1" dirty="0"/>
              <a:t>2,7 </a:t>
            </a:r>
            <a:r>
              <a:rPr lang="fr-FR" b="1" dirty="0" smtClean="0"/>
              <a:t>G £ </a:t>
            </a:r>
            <a:r>
              <a:rPr lang="fr-FR" b="1" dirty="0"/>
              <a:t>au Royaume-Uni (soit </a:t>
            </a:r>
            <a:r>
              <a:rPr lang="fr-FR" b="1" dirty="0" smtClean="0"/>
              <a:t>3 G €</a:t>
            </a:r>
            <a:r>
              <a:rPr lang="fr-FR" b="1" dirty="0"/>
              <a:t>) </a:t>
            </a:r>
            <a:r>
              <a:rPr lang="fr-FR" dirty="0"/>
              <a:t>(Martin </a:t>
            </a:r>
            <a:r>
              <a:rPr lang="fr-FR" dirty="0" err="1"/>
              <a:t>Knapp</a:t>
            </a:r>
            <a:r>
              <a:rPr lang="fr-FR" dirty="0"/>
              <a:t>, Renée Romeo, &amp; Jennifer Beecham, 2009)</a:t>
            </a:r>
            <a:r>
              <a:rPr lang="fr-FR" dirty="0" smtClean="0">
                <a:effectLst/>
              </a:rPr>
              <a:t> </a:t>
            </a:r>
          </a:p>
          <a:p>
            <a:endParaRPr lang="fr-FR" dirty="0"/>
          </a:p>
          <a:p>
            <a:r>
              <a:rPr lang="fr-FR" b="1" dirty="0"/>
              <a:t>En France, la cour des comptes </a:t>
            </a:r>
            <a:r>
              <a:rPr lang="fr-FR" b="1" dirty="0" smtClean="0"/>
              <a:t>estime </a:t>
            </a:r>
            <a:r>
              <a:rPr lang="fr-FR" b="1" dirty="0"/>
              <a:t>que les investissements sont insuffisants </a:t>
            </a:r>
            <a:r>
              <a:rPr lang="fr-FR" dirty="0" smtClean="0"/>
              <a:t>4 G € </a:t>
            </a:r>
            <a:r>
              <a:rPr lang="fr-FR" dirty="0"/>
              <a:t>par an </a:t>
            </a:r>
            <a:r>
              <a:rPr lang="fr-FR" dirty="0" smtClean="0"/>
              <a:t> en France</a:t>
            </a:r>
          </a:p>
          <a:p>
            <a:endParaRPr lang="fr-FR" dirty="0" smtClean="0"/>
          </a:p>
          <a:p>
            <a:r>
              <a:rPr lang="fr-FR" dirty="0"/>
              <a:t> 42 000 élèves avec TSA scolarisés 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42" y="1301075"/>
            <a:ext cx="34163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8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06934"/>
            <a:ext cx="8229600" cy="1143000"/>
          </a:xfrm>
        </p:spPr>
        <p:txBody>
          <a:bodyPr/>
          <a:lstStyle/>
          <a:p>
            <a:r>
              <a:rPr lang="fr-FR" dirty="0" smtClean="0"/>
              <a:t>L’empathie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117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avec flèche 5"/>
          <p:cNvCxnSpPr/>
          <p:nvPr/>
        </p:nvCxnSpPr>
        <p:spPr>
          <a:xfrm flipH="1">
            <a:off x="2259487" y="3566096"/>
            <a:ext cx="1922827" cy="1528026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6350" y="5385965"/>
            <a:ext cx="3348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Comment ça marche: fonctions cognitives sous jacentes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4182314" y="1539322"/>
            <a:ext cx="12829" cy="2026774"/>
          </a:xfrm>
          <a:prstGeom prst="straightConnector1">
            <a:avLst/>
          </a:prstGeom>
          <a:ln w="76200" cmpd="sng"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2259487" y="952183"/>
            <a:ext cx="443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Est-ce que ça marche et pourquoi le fait-on? Médecine, pédagogie</a:t>
            </a:r>
            <a:endParaRPr lang="fr-FR" dirty="0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2016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2498" t="20764" r="63831" b="8310"/>
          <a:stretch/>
        </p:blipFill>
        <p:spPr>
          <a:xfrm>
            <a:off x="3646181" y="362520"/>
            <a:ext cx="3197361" cy="296343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37143" t="20763" r="30698" b="8839"/>
          <a:stretch/>
        </p:blipFill>
        <p:spPr>
          <a:xfrm>
            <a:off x="528189" y="362520"/>
            <a:ext cx="3053775" cy="29413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69709" t="20763" b="7202"/>
          <a:stretch/>
        </p:blipFill>
        <p:spPr>
          <a:xfrm>
            <a:off x="646298" y="3853846"/>
            <a:ext cx="2587394" cy="270731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843542" y="5247330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L’apathie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4059735" y="6320797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L’antipathie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1084272" y="6432323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L’empathie</a:t>
            </a:r>
            <a:endParaRPr lang="fr-FR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799163" y="3303860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La compassion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4059735" y="3270479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La sympathie</a:t>
            </a:r>
            <a:endParaRPr lang="fr-FR" b="1" dirty="0"/>
          </a:p>
        </p:txBody>
      </p:sp>
      <p:grpSp>
        <p:nvGrpSpPr>
          <p:cNvPr id="22" name="Grouper 21"/>
          <p:cNvGrpSpPr/>
          <p:nvPr/>
        </p:nvGrpSpPr>
        <p:grpSpPr>
          <a:xfrm>
            <a:off x="4028973" y="3658002"/>
            <a:ext cx="2392876" cy="2662795"/>
            <a:chOff x="4028973" y="3658002"/>
            <a:chExt cx="2392876" cy="266279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/>
            <a:srcRect b="12181"/>
            <a:stretch/>
          </p:blipFill>
          <p:spPr>
            <a:xfrm>
              <a:off x="4028973" y="3658002"/>
              <a:ext cx="2392876" cy="2662795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4142048" y="3853847"/>
              <a:ext cx="1250936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C’est malin ! </a:t>
              </a:r>
            </a:p>
            <a:p>
              <a:r>
                <a:rPr lang="fr-FR" sz="1400" b="1" dirty="0" smtClean="0"/>
                <a:t>Regarde où tu marches</a:t>
              </a:r>
              <a:endParaRPr lang="fr-FR" sz="1400" b="1" dirty="0"/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6751124" y="2526199"/>
            <a:ext cx="2392876" cy="2721131"/>
            <a:chOff x="6751124" y="2526199"/>
            <a:chExt cx="2392876" cy="2721131"/>
          </a:xfrm>
        </p:grpSpPr>
        <p:grpSp>
          <p:nvGrpSpPr>
            <p:cNvPr id="24" name="Grouper 23"/>
            <p:cNvGrpSpPr/>
            <p:nvPr/>
          </p:nvGrpSpPr>
          <p:grpSpPr>
            <a:xfrm>
              <a:off x="6751124" y="2526199"/>
              <a:ext cx="2392876" cy="2721131"/>
              <a:chOff x="6751124" y="2526199"/>
              <a:chExt cx="2392876" cy="2721131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 rotWithShape="1">
              <a:blip r:embed="rId3"/>
              <a:srcRect b="10256"/>
              <a:stretch/>
            </p:blipFill>
            <p:spPr>
              <a:xfrm>
                <a:off x="6751124" y="2526199"/>
                <a:ext cx="2392876" cy="2721131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6964139" y="2796708"/>
                <a:ext cx="1227287" cy="843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6751124" y="3008869"/>
                <a:ext cx="1440302" cy="52322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 smtClean="0"/>
                  <a:t>Il fait super beau aujourd’hui !</a:t>
                </a:r>
                <a:endParaRPr lang="fr-FR" sz="1400" b="1" dirty="0"/>
              </a:p>
            </p:txBody>
          </p:sp>
        </p:grp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3"/>
            <a:srcRect l="72213" t="9071" b="64336"/>
            <a:stretch/>
          </p:blipFill>
          <p:spPr>
            <a:xfrm flipH="1">
              <a:off x="8260735" y="2833524"/>
              <a:ext cx="688859" cy="806287"/>
            </a:xfrm>
            <a:prstGeom prst="rect">
              <a:avLst/>
            </a:prstGeom>
          </p:spPr>
        </p:pic>
      </p:grp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-100150" y="1710484"/>
            <a:ext cx="899313" cy="3631882"/>
          </a:xfrm>
        </p:spPr>
        <p:txBody>
          <a:bodyPr vert="vert270"/>
          <a:lstStyle/>
          <a:p>
            <a:r>
              <a:rPr lang="fr-FR" dirty="0" smtClean="0"/>
              <a:t>L’empathie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914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b="59096"/>
          <a:stretch/>
        </p:blipFill>
        <p:spPr>
          <a:xfrm>
            <a:off x="2947503" y="1173997"/>
            <a:ext cx="3563591" cy="226560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b="38929"/>
          <a:stretch/>
        </p:blipFill>
        <p:spPr>
          <a:xfrm>
            <a:off x="2947503" y="1173996"/>
            <a:ext cx="3563591" cy="338263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b="19398"/>
          <a:stretch/>
        </p:blipFill>
        <p:spPr>
          <a:xfrm>
            <a:off x="2947503" y="1173997"/>
            <a:ext cx="3563591" cy="446439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03" y="1173996"/>
            <a:ext cx="3563591" cy="553883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100222"/>
            <a:ext cx="8229600" cy="1143000"/>
          </a:xfrm>
        </p:spPr>
        <p:txBody>
          <a:bodyPr/>
          <a:lstStyle/>
          <a:p>
            <a:r>
              <a:rPr lang="fr-FR" dirty="0" smtClean="0"/>
              <a:t>Théorie de l’esprit (</a:t>
            </a:r>
            <a:r>
              <a:rPr lang="fr-FR" dirty="0" err="1" smtClean="0"/>
              <a:t>ToM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78627"/>
          <a:stretch/>
        </p:blipFill>
        <p:spPr>
          <a:xfrm>
            <a:off x="2947503" y="1173997"/>
            <a:ext cx="3563591" cy="1183842"/>
          </a:xfrm>
          <a:prstGeom prst="rect">
            <a:avLst/>
          </a:prstGeom>
        </p:spPr>
      </p:pic>
      <p:sp>
        <p:nvSpPr>
          <p:cNvPr id="13" name="Rectangle 12">
            <a:hlinkClick r:id="rId3"/>
          </p:cNvPr>
          <p:cNvSpPr/>
          <p:nvPr/>
        </p:nvSpPr>
        <p:spPr>
          <a:xfrm>
            <a:off x="175667" y="614630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Baron-Cohen S, 1985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632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64838"/>
          <a:stretch/>
        </p:blipFill>
        <p:spPr>
          <a:xfrm>
            <a:off x="0" y="0"/>
            <a:ext cx="5206008" cy="24114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35229" b="32937"/>
          <a:stretch/>
        </p:blipFill>
        <p:spPr>
          <a:xfrm>
            <a:off x="2120900" y="2411447"/>
            <a:ext cx="5206008" cy="218314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66996"/>
          <a:stretch/>
        </p:blipFill>
        <p:spPr>
          <a:xfrm>
            <a:off x="3937992" y="4594592"/>
            <a:ext cx="5206008" cy="2263408"/>
          </a:xfrm>
          <a:prstGeom prst="rect">
            <a:avLst/>
          </a:prstGeom>
        </p:spPr>
      </p:pic>
      <p:sp>
        <p:nvSpPr>
          <p:cNvPr id="7" name="Bouée 6"/>
          <p:cNvSpPr/>
          <p:nvPr/>
        </p:nvSpPr>
        <p:spPr>
          <a:xfrm>
            <a:off x="0" y="-152857"/>
            <a:ext cx="1422825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ouée 7"/>
          <p:cNvSpPr/>
          <p:nvPr/>
        </p:nvSpPr>
        <p:spPr>
          <a:xfrm>
            <a:off x="5904083" y="2041063"/>
            <a:ext cx="1422825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Bouée 8"/>
          <p:cNvSpPr/>
          <p:nvPr/>
        </p:nvSpPr>
        <p:spPr>
          <a:xfrm>
            <a:off x="3937992" y="6293600"/>
            <a:ext cx="1422825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160" y="5814162"/>
            <a:ext cx="3252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 smtClean="0"/>
              <a:t>https</a:t>
            </a:r>
            <a:r>
              <a:rPr lang="fr-FR" sz="1400" dirty="0" smtClean="0"/>
              <a:t>://</a:t>
            </a:r>
            <a:r>
              <a:rPr lang="fr-FR" sz="1400" dirty="0" err="1" smtClean="0"/>
              <a:t>www.questionwritertracker.com</a:t>
            </a:r>
            <a:r>
              <a:rPr lang="fr-FR" sz="1400" dirty="0" smtClean="0"/>
              <a:t>/quiz/61/Z4MK3TKB.html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17489" y="6388196"/>
            <a:ext cx="2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hlinkClick r:id="rId4"/>
              </a:rPr>
              <a:t>Baron Cohen </a:t>
            </a:r>
            <a:r>
              <a:rPr lang="fr-FR" dirty="0" smtClean="0"/>
              <a:t>et al, 2001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0817" y="411539"/>
            <a:ext cx="33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Reading the </a:t>
            </a:r>
            <a:r>
              <a:rPr lang="fr-FR" dirty="0" err="1" smtClean="0"/>
              <a:t>Mind</a:t>
            </a:r>
            <a:r>
              <a:rPr lang="fr-FR" dirty="0" smtClean="0"/>
              <a:t> in the </a:t>
            </a:r>
            <a:r>
              <a:rPr lang="fr-FR" dirty="0" err="1" smtClean="0"/>
              <a:t>Eyes</a:t>
            </a:r>
            <a:r>
              <a:rPr lang="fr-FR" dirty="0" smtClean="0"/>
              <a:t>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515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0"/>
            <a:ext cx="4718747" cy="31093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4556" y="5595118"/>
            <a:ext cx="2322267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>
                <a:hlinkClick r:id="rId4"/>
              </a:rPr>
              <a:t>Neal, Chartrand</a:t>
            </a:r>
            <a:r>
              <a:rPr lang="fr-FR" sz="2800" baseline="30000" dirty="0" smtClean="0"/>
              <a:t>, 2011 </a:t>
            </a:r>
          </a:p>
          <a:p>
            <a:endParaRPr lang="fr-FR" sz="28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928" y="3402792"/>
            <a:ext cx="4312242" cy="34552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71645" y="4013425"/>
            <a:ext cx="303889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/>
              <a:t>*</a:t>
            </a:r>
            <a:endParaRPr lang="fr-FR" sz="2800" dirty="0"/>
          </a:p>
        </p:txBody>
      </p:sp>
      <p:sp>
        <p:nvSpPr>
          <p:cNvPr id="7" name="Rectangle 6"/>
          <p:cNvSpPr/>
          <p:nvPr/>
        </p:nvSpPr>
        <p:spPr>
          <a:xfrm>
            <a:off x="2344878" y="905639"/>
            <a:ext cx="303889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/>
              <a:t>*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9193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551"/>
            <a:ext cx="8229600" cy="1143000"/>
          </a:xfrm>
        </p:spPr>
        <p:txBody>
          <a:bodyPr/>
          <a:lstStyle/>
          <a:p>
            <a:r>
              <a:rPr lang="fr-FR" dirty="0" smtClean="0"/>
              <a:t>Synchronie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159"/>
            <a:ext cx="9144000" cy="55044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48564"/>
            <a:ext cx="2044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Ramseyer</a:t>
            </a:r>
            <a:r>
              <a:rPr lang="tr-TR" dirty="0"/>
              <a:t>, F. (</a:t>
            </a:r>
            <a:r>
              <a:rPr lang="tr-TR" dirty="0" smtClean="0"/>
              <a:t>2011)</a:t>
            </a:r>
            <a:endParaRPr lang="fr-FR" dirty="0"/>
          </a:p>
        </p:txBody>
      </p:sp>
      <p:pic>
        <p:nvPicPr>
          <p:cNvPr id="5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837"/>
          <a:stretch/>
        </p:blipFill>
        <p:spPr bwMode="auto">
          <a:xfrm>
            <a:off x="2742862" y="4336702"/>
            <a:ext cx="6401138" cy="2386199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759760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86856">
              <a:defRPr/>
            </a:pPr>
            <a:r>
              <a:rPr lang="en-US" smtClean="0"/>
              <a:t>Alliance thérapeutique</a:t>
            </a:r>
          </a:p>
        </p:txBody>
      </p:sp>
      <p:sp>
        <p:nvSpPr>
          <p:cNvPr id="46082" name="Rectangle 2"/>
          <p:cNvSpPr>
            <a:spLocks/>
          </p:cNvSpPr>
          <p:nvPr/>
        </p:nvSpPr>
        <p:spPr bwMode="auto">
          <a:xfrm>
            <a:off x="366117" y="2423435"/>
            <a:ext cx="4239560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b="1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Techniques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:</a:t>
            </a: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Reformuler</a:t>
            </a:r>
            <a:endParaRPr lang="en-US" sz="2600" dirty="0"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Répéter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/ </a:t>
            </a: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Reflet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(exploration</a:t>
            </a:r>
            <a:r>
              <a:rPr lang="en-US" sz="2600" dirty="0" smtClean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) : </a:t>
            </a:r>
            <a:r>
              <a:rPr lang="fr-FR" sz="2800" dirty="0"/>
              <a:t>Karl Roger</a:t>
            </a:r>
            <a:endParaRPr lang="en-US" sz="2600" dirty="0"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Résumer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(</a:t>
            </a:r>
            <a:r>
              <a:rPr lang="en-US" sz="2600" dirty="0" err="1" smtClean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synthétise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)</a:t>
            </a: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Recontextualiser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(</a:t>
            </a: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précise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)</a:t>
            </a: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6452371" y="6393656"/>
            <a:ext cx="2234429" cy="27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fr-FR" sz="2300" dirty="0" err="1" smtClean="0">
                <a:latin typeface="Calibri"/>
                <a:ea typeface="ＭＳ Ｐゴシック" charset="0"/>
                <a:cs typeface="Calibri"/>
                <a:sym typeface="Times" charset="0"/>
              </a:rPr>
              <a:t>Cungi</a:t>
            </a:r>
            <a:r>
              <a:rPr lang="fr-FR" sz="2300" dirty="0" smtClean="0">
                <a:latin typeface="Calibri"/>
                <a:ea typeface="ＭＳ Ｐゴシック" charset="0"/>
                <a:cs typeface="Calibri"/>
                <a:sym typeface="Times" charset="0"/>
              </a:rPr>
              <a:t>, 2016</a:t>
            </a:r>
            <a:endParaRPr lang="en-US" sz="2300" dirty="0">
              <a:latin typeface="Calibri"/>
              <a:cs typeface="Calibri"/>
              <a:sym typeface="Times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38" y="1417638"/>
            <a:ext cx="3657019" cy="484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828">
            <a:off x="6270166" y="2435428"/>
            <a:ext cx="2329335" cy="361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86856">
              <a:defRPr/>
            </a:pPr>
            <a:r>
              <a:rPr lang="en-US" smtClean="0"/>
              <a:t>Proxémie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>
          <a:xfrm>
            <a:off x="732235" y="1535906"/>
            <a:ext cx="7679531" cy="1312664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La distance physique entre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personnes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un </a:t>
            </a:r>
            <a:r>
              <a:rPr lang="en-US" dirty="0" err="1" smtClean="0"/>
              <a:t>marqueur</a:t>
            </a:r>
            <a:r>
              <a:rPr lang="en-US" dirty="0" smtClean="0"/>
              <a:t> non verbal </a:t>
            </a:r>
            <a:r>
              <a:rPr lang="en-US" dirty="0" err="1" smtClean="0"/>
              <a:t>d’attitude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l’on</a:t>
            </a:r>
            <a:r>
              <a:rPr lang="en-US" dirty="0" smtClean="0"/>
              <a:t> a avec </a:t>
            </a:r>
            <a:r>
              <a:rPr lang="en-US" dirty="0" err="1" smtClean="0"/>
              <a:t>elle</a:t>
            </a:r>
            <a:r>
              <a:rPr lang="en-US" dirty="0" smtClean="0"/>
              <a:t>, </a:t>
            </a:r>
          </a:p>
          <a:p>
            <a:pPr>
              <a:defRPr/>
            </a:pPr>
            <a:r>
              <a:rPr lang="en-US" dirty="0" err="1" smtClean="0"/>
              <a:t>données</a:t>
            </a:r>
            <a:r>
              <a:rPr lang="en-US" dirty="0" smtClean="0"/>
              <a:t> qui </a:t>
            </a:r>
            <a:r>
              <a:rPr lang="en-US" dirty="0" err="1" smtClean="0"/>
              <a:t>dépendent</a:t>
            </a:r>
            <a:r>
              <a:rPr lang="en-US" dirty="0" smtClean="0"/>
              <a:t> de la culture</a:t>
            </a:r>
          </a:p>
        </p:txBody>
      </p:sp>
      <p:sp>
        <p:nvSpPr>
          <p:cNvPr id="48131" name="Rectangle 3"/>
          <p:cNvSpPr>
            <a:spLocks/>
          </p:cNvSpPr>
          <p:nvPr/>
        </p:nvSpPr>
        <p:spPr bwMode="auto">
          <a:xfrm>
            <a:off x="352951" y="6393656"/>
            <a:ext cx="5383258" cy="27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300" dirty="0">
                <a:latin typeface="Calibri"/>
                <a:ea typeface="ＭＳ Ｐゴシック" charset="0"/>
                <a:cs typeface="Calibri"/>
                <a:sym typeface="Times" charset="0"/>
              </a:rPr>
              <a:t>Guide de </a:t>
            </a:r>
            <a:r>
              <a:rPr lang="en-US" sz="2300" dirty="0" smtClean="0">
                <a:latin typeface="Calibri"/>
                <a:ea typeface="ＭＳ Ｐゴシック" charset="0"/>
                <a:cs typeface="Calibri"/>
                <a:sym typeface="Times" charset="0"/>
              </a:rPr>
              <a:t>l</a:t>
            </a:r>
            <a:r>
              <a:rPr lang="fr-FR" sz="2300" dirty="0" smtClean="0">
                <a:latin typeface="Calibri"/>
                <a:ea typeface="ＭＳ Ｐゴシック" charset="0"/>
                <a:cs typeface="Calibri"/>
                <a:sym typeface="Times" charset="0"/>
              </a:rPr>
              <a:t>’</a:t>
            </a:r>
            <a:r>
              <a:rPr lang="en-US" altLang="ja-JP" sz="2300" dirty="0" err="1" smtClean="0">
                <a:latin typeface="Calibri"/>
                <a:cs typeface="Calibri"/>
                <a:sym typeface="Times" charset="0"/>
              </a:rPr>
              <a:t>entretien</a:t>
            </a:r>
            <a:r>
              <a:rPr lang="en-US" altLang="ja-JP" sz="2300" dirty="0" smtClean="0">
                <a:latin typeface="Calibri"/>
                <a:cs typeface="Calibri"/>
                <a:sym typeface="Times" charset="0"/>
              </a:rPr>
              <a:t> </a:t>
            </a:r>
            <a:r>
              <a:rPr lang="en-US" altLang="ja-JP" sz="2300" dirty="0" err="1">
                <a:latin typeface="Calibri"/>
                <a:cs typeface="Calibri"/>
                <a:sym typeface="Times" charset="0"/>
              </a:rPr>
              <a:t>psychiatrique</a:t>
            </a:r>
            <a:r>
              <a:rPr lang="en-US" altLang="ja-JP" sz="2300" dirty="0">
                <a:latin typeface="Calibri"/>
                <a:cs typeface="Calibri"/>
                <a:sym typeface="Times" charset="0"/>
              </a:rPr>
              <a:t>, </a:t>
            </a:r>
            <a:r>
              <a:rPr lang="en-US" altLang="ja-JP" sz="2300" dirty="0" smtClean="0">
                <a:latin typeface="Calibri"/>
                <a:cs typeface="Calibri"/>
                <a:sym typeface="Times" charset="0"/>
              </a:rPr>
              <a:t>Shea, 2005</a:t>
            </a:r>
            <a:endParaRPr lang="en-US" sz="2300" dirty="0">
              <a:latin typeface="Calibri"/>
              <a:cs typeface="Calibri"/>
              <a:sym typeface="Times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902149"/>
            <a:ext cx="3045023" cy="304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5"/>
          <p:cNvSpPr>
            <a:spLocks/>
          </p:cNvSpPr>
          <p:nvPr/>
        </p:nvSpPr>
        <p:spPr bwMode="auto">
          <a:xfrm>
            <a:off x="4774035" y="2973586"/>
            <a:ext cx="4134445" cy="16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Rapport confrontation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Rapport </a:t>
            </a:r>
            <a:r>
              <a:rPr lang="en-US" sz="25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collaboratif</a:t>
            </a:r>
            <a:endParaRPr lang="en-US" sz="2500" dirty="0">
              <a:solidFill>
                <a:srgbClr val="000000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pic>
        <p:nvPicPr>
          <p:cNvPr id="48134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209" y="4896818"/>
            <a:ext cx="1822772" cy="182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58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419100"/>
            <a:ext cx="3911600" cy="6019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48065" y="6254234"/>
            <a:ext cx="1338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/>
              <a:t>13 mai 2005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252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92540" y="2836788"/>
            <a:ext cx="1711417" cy="1792950"/>
          </a:xfrm>
          <a:prstGeom prst="rect">
            <a:avLst/>
          </a:prstGeom>
          <a:solidFill>
            <a:srgbClr val="A3C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/>
              <a:t>Empathie</a:t>
            </a:r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064828" y="2839176"/>
            <a:ext cx="1711417" cy="1792950"/>
          </a:xfrm>
          <a:prstGeom prst="rect">
            <a:avLst/>
          </a:prstGeom>
          <a:solidFill>
            <a:srgbClr val="A3C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smtClean="0"/>
              <a:t>Imitation</a:t>
            </a:r>
            <a:endParaRPr lang="en-GB" sz="2000"/>
          </a:p>
        </p:txBody>
      </p:sp>
      <p:sp>
        <p:nvSpPr>
          <p:cNvPr id="7" name="Rectangle 6"/>
          <p:cNvSpPr/>
          <p:nvPr/>
        </p:nvSpPr>
        <p:spPr>
          <a:xfrm>
            <a:off x="6662264" y="2816820"/>
            <a:ext cx="1711417" cy="1792950"/>
          </a:xfrm>
          <a:prstGeom prst="rect">
            <a:avLst/>
          </a:prstGeom>
          <a:solidFill>
            <a:srgbClr val="A3C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/>
              <a:t>Synchronie</a:t>
            </a:r>
            <a:endParaRPr lang="en-GB" sz="2000" dirty="0"/>
          </a:p>
        </p:txBody>
      </p:sp>
      <p:sp>
        <p:nvSpPr>
          <p:cNvPr id="8" name="Double flèche horizontale 7"/>
          <p:cNvSpPr/>
          <p:nvPr/>
        </p:nvSpPr>
        <p:spPr>
          <a:xfrm>
            <a:off x="3303478" y="3491721"/>
            <a:ext cx="656177" cy="474481"/>
          </a:xfrm>
          <a:prstGeom prst="leftRightArrow">
            <a:avLst/>
          </a:prstGeom>
          <a:solidFill>
            <a:srgbClr val="A3C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ouble flèche horizontale 8"/>
          <p:cNvSpPr/>
          <p:nvPr/>
        </p:nvSpPr>
        <p:spPr>
          <a:xfrm>
            <a:off x="5881591" y="3481193"/>
            <a:ext cx="656177" cy="474481"/>
          </a:xfrm>
          <a:prstGeom prst="leftRightArrow">
            <a:avLst/>
          </a:prstGeom>
          <a:solidFill>
            <a:srgbClr val="A3C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1838"/>
          <a:stretch/>
        </p:blipFill>
        <p:spPr>
          <a:xfrm>
            <a:off x="75108" y="1269287"/>
            <a:ext cx="3989720" cy="1364487"/>
          </a:xfrm>
          <a:prstGeom prst="rect">
            <a:avLst/>
          </a:prstGeom>
        </p:spPr>
      </p:pic>
      <p:pic>
        <p:nvPicPr>
          <p:cNvPr id="11" name="Image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6103" y="4891872"/>
            <a:ext cx="2424229" cy="160176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0" y="0"/>
            <a:ext cx="4394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L’</a:t>
            </a:r>
            <a:r>
              <a:rPr lang="fr-FR" b="1" dirty="0"/>
              <a:t>e</a:t>
            </a:r>
            <a:r>
              <a:rPr lang="fr-FR" b="1" dirty="0" smtClean="0"/>
              <a:t>mpathie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Nécessite compréhension de l’autre et l’expression de cette compréhension</a:t>
            </a:r>
          </a:p>
          <a:p>
            <a:r>
              <a:rPr lang="fr-FR" dirty="0" smtClean="0"/>
              <a:t>Implique processus d’imitations</a:t>
            </a:r>
          </a:p>
          <a:p>
            <a:r>
              <a:rPr lang="fr-FR" dirty="0" smtClean="0"/>
              <a:t>La relation psychothérapeutique pourrait impliquer des processus d’imitations réciproques</a:t>
            </a:r>
          </a:p>
        </p:txBody>
      </p:sp>
    </p:spTree>
    <p:extLst>
      <p:ext uri="{BB962C8B-B14F-4D97-AF65-F5344CB8AC3E}">
        <p14:creationId xmlns:p14="http://schemas.microsoft.com/office/powerpoint/2010/main" val="45585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06934"/>
            <a:ext cx="8229600" cy="1143000"/>
          </a:xfrm>
        </p:spPr>
        <p:txBody>
          <a:bodyPr/>
          <a:lstStyle/>
          <a:p>
            <a:r>
              <a:rPr lang="fr-FR" dirty="0"/>
              <a:t>La robotique dans l’autisme</a:t>
            </a:r>
          </a:p>
        </p:txBody>
      </p:sp>
    </p:spTree>
    <p:extLst>
      <p:ext uri="{BB962C8B-B14F-4D97-AF65-F5344CB8AC3E}">
        <p14:creationId xmlns:p14="http://schemas.microsoft.com/office/powerpoint/2010/main" val="298271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avec flèche 7"/>
          <p:cNvCxnSpPr/>
          <p:nvPr/>
        </p:nvCxnSpPr>
        <p:spPr>
          <a:xfrm>
            <a:off x="4182314" y="3566096"/>
            <a:ext cx="1922827" cy="1528026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593523" y="5355493"/>
            <a:ext cx="3348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Quels sont les challenges techniques ?</a:t>
            </a:r>
            <a:endParaRPr lang="fr-FR" b="1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2259487" y="3566096"/>
            <a:ext cx="1922827" cy="1528026"/>
          </a:xfrm>
          <a:prstGeom prst="straightConnector1">
            <a:avLst/>
          </a:prstGeom>
          <a:ln w="76200" cmpd="sng"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58750" y="5538365"/>
            <a:ext cx="3348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n>
                  <a:solidFill>
                    <a:schemeClr val="accent6"/>
                  </a:solidFill>
                </a:ln>
              </a:rPr>
              <a:t>Comment ça marche: fonctions cognitives sous jacentes</a:t>
            </a:r>
            <a:endParaRPr lang="fr-FR" dirty="0">
              <a:ln>
                <a:solidFill>
                  <a:schemeClr val="accent6"/>
                </a:solidFill>
              </a:ln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4169485" y="1539322"/>
            <a:ext cx="12829" cy="2026774"/>
          </a:xfrm>
          <a:prstGeom prst="straightConnector1">
            <a:avLst/>
          </a:prstGeom>
          <a:ln w="76200" cmpd="sng"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411887" y="886513"/>
            <a:ext cx="443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0000"/>
                </a:solidFill>
              </a:rPr>
              <a:t>Est-ce que ça marche et pourquoi le fait-on? Médecine, pédagogie</a:t>
            </a:r>
            <a:endParaRPr lang="fr-FR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6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06934"/>
            <a:ext cx="8229600" cy="1143000"/>
          </a:xfrm>
        </p:spPr>
        <p:txBody>
          <a:bodyPr/>
          <a:lstStyle/>
          <a:p>
            <a:r>
              <a:rPr lang="fr-FR" dirty="0" smtClean="0"/>
              <a:t>Le projet </a:t>
            </a:r>
            <a:r>
              <a:rPr lang="fr-FR" dirty="0" err="1" smtClean="0"/>
              <a:t>Cowriter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117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7705" y="519430"/>
            <a:ext cx="9503217" cy="1143000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Un cerveau ça ne sert pas à penser, </a:t>
            </a:r>
            <a:br>
              <a:rPr lang="fr-FR" dirty="0" smtClean="0"/>
            </a:br>
            <a:r>
              <a:rPr lang="fr-FR" dirty="0" smtClean="0"/>
              <a:t>ça sert à agir.                  Henri </a:t>
            </a:r>
            <a:r>
              <a:rPr lang="fr-FR" dirty="0" err="1" smtClean="0"/>
              <a:t>Laborit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541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39" y="872282"/>
            <a:ext cx="8498352" cy="48368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Acquisition of </a:t>
            </a:r>
            <a:r>
              <a:rPr lang="fr-FR" dirty="0" err="1"/>
              <a:t>handwriting</a:t>
            </a:r>
            <a:r>
              <a:rPr lang="fr-FR" dirty="0"/>
              <a:t> in </a:t>
            </a:r>
            <a:r>
              <a:rPr lang="fr-FR" dirty="0" err="1"/>
              <a:t>children</a:t>
            </a:r>
            <a:r>
              <a:rPr lang="fr-FR" dirty="0"/>
              <a:t>: a </a:t>
            </a:r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>, Gargot et al, in </a:t>
            </a:r>
            <a:r>
              <a:rPr lang="fr-FR" dirty="0" err="1" smtClean="0"/>
              <a:t>prep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34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259487" y="892991"/>
            <a:ext cx="443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Est-ce que ça marche et pourquoi le fait-on? Médecine, pédagogie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593523" y="5355493"/>
            <a:ext cx="3348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Quels sont les challenges techniques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06350" y="5385965"/>
            <a:ext cx="3348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Comment ça marche: fonctions cognitives sous jacentes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76032" y="1808703"/>
            <a:ext cx="3309929" cy="3285419"/>
          </a:xfrm>
          <a:prstGeom prst="ellipse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/>
        </p:nvCxnSpPr>
        <p:spPr>
          <a:xfrm>
            <a:off x="4028363" y="1680426"/>
            <a:ext cx="218096" cy="1282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4039644" y="1807170"/>
            <a:ext cx="218096" cy="1282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4028363" y="4967378"/>
            <a:ext cx="218096" cy="1282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 flipV="1">
            <a:off x="4039644" y="5094122"/>
            <a:ext cx="218096" cy="1282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109526" y="2809262"/>
            <a:ext cx="2330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/>
              <a:t>L’enfant et </a:t>
            </a:r>
          </a:p>
          <a:p>
            <a:r>
              <a:rPr lang="fr-FR" sz="3600" b="1" dirty="0" smtClean="0"/>
              <a:t>sa famille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321045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2356"/>
            <a:ext cx="4948334" cy="26456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88935" y="6089047"/>
            <a:ext cx="2764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http://</a:t>
            </a:r>
            <a:r>
              <a:rPr lang="fr-FR" dirty="0" err="1">
                <a:hlinkClick r:id="rId4"/>
              </a:rPr>
              <a:t>chili.epfl.ch</a:t>
            </a:r>
            <a:r>
              <a:rPr lang="fr-FR" dirty="0">
                <a:hlinkClick r:id="rId4"/>
              </a:rPr>
              <a:t>/</a:t>
            </a:r>
            <a:r>
              <a:rPr lang="fr-FR" dirty="0" err="1">
                <a:hlinkClick r:id="rId4"/>
              </a:rPr>
              <a:t>cowriter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5688935" y="5642479"/>
            <a:ext cx="1757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Lausanne, Suisse</a:t>
            </a:r>
            <a:endParaRPr lang="fr-FR" dirty="0"/>
          </a:p>
        </p:txBody>
      </p:sp>
      <p:grpSp>
        <p:nvGrpSpPr>
          <p:cNvPr id="7" name="Grouper 6"/>
          <p:cNvGrpSpPr/>
          <p:nvPr/>
        </p:nvGrpSpPr>
        <p:grpSpPr>
          <a:xfrm>
            <a:off x="188007" y="2111710"/>
            <a:ext cx="1503539" cy="1499925"/>
            <a:chOff x="352107" y="273946"/>
            <a:chExt cx="1503539" cy="1499925"/>
          </a:xfrm>
        </p:grpSpPr>
        <p:grpSp>
          <p:nvGrpSpPr>
            <p:cNvPr id="31" name="Grouper 30"/>
            <p:cNvGrpSpPr/>
            <p:nvPr/>
          </p:nvGrpSpPr>
          <p:grpSpPr>
            <a:xfrm>
              <a:off x="352107" y="273946"/>
              <a:ext cx="1503539" cy="1499925"/>
              <a:chOff x="7573048" y="4034963"/>
              <a:chExt cx="1503539" cy="1499925"/>
            </a:xfrm>
          </p:grpSpPr>
          <p:sp>
            <p:nvSpPr>
              <p:cNvPr id="32" name="Oval 20"/>
              <p:cNvSpPr/>
              <p:nvPr/>
            </p:nvSpPr>
            <p:spPr>
              <a:xfrm>
                <a:off x="7573048" y="4034963"/>
                <a:ext cx="1503539" cy="14348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rgbClr val="00B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764207" y="5227111"/>
                <a:ext cx="114828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/>
                  <a:t>W. </a:t>
                </a:r>
                <a:r>
                  <a:rPr lang="en-US" sz="1400" dirty="0" err="1" smtClean="0"/>
                  <a:t>Johal</a:t>
                </a:r>
                <a:endParaRPr lang="en-US" sz="1400" dirty="0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678" y="724237"/>
              <a:ext cx="1130868" cy="547578"/>
            </a:xfrm>
            <a:prstGeom prst="rect">
              <a:avLst/>
            </a:prstGeom>
          </p:spPr>
        </p:pic>
      </p:grp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2400" dirty="0"/>
              <a:t>Robotique et apprentissage chez les enfants avec trouble du </a:t>
            </a:r>
            <a:r>
              <a:rPr lang="fr-FR" sz="2400" dirty="0" smtClean="0"/>
              <a:t>neuro développement </a:t>
            </a:r>
            <a:r>
              <a:rPr lang="fr-FR" sz="2400" dirty="0"/>
              <a:t>en situation scolaire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200" y="1803400"/>
            <a:ext cx="5435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231641"/>
            <a:ext cx="5123106" cy="1105647"/>
          </a:xfrm>
        </p:spPr>
        <p:txBody>
          <a:bodyPr>
            <a:normAutofit/>
          </a:bodyPr>
          <a:lstStyle/>
          <a:p>
            <a:r>
              <a:rPr lang="fr-FR" sz="2800" dirty="0" smtClean="0"/>
              <a:t>Apprendre </a:t>
            </a:r>
            <a:r>
              <a:rPr lang="fr-FR" sz="2800" dirty="0"/>
              <a:t>en </a:t>
            </a:r>
            <a:r>
              <a:rPr lang="fr-FR" sz="2800" dirty="0" smtClean="0"/>
              <a:t>enseignant</a:t>
            </a:r>
          </a:p>
          <a:p>
            <a:r>
              <a:rPr lang="fr-FR" sz="2800" dirty="0" smtClean="0"/>
              <a:t>Effet protégé</a:t>
            </a:r>
          </a:p>
        </p:txBody>
      </p:sp>
      <p:pic>
        <p:nvPicPr>
          <p:cNvPr id="4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37" r="6736" b="20006"/>
          <a:stretch/>
        </p:blipFill>
        <p:spPr bwMode="auto">
          <a:xfrm>
            <a:off x="5643823" y="3741079"/>
            <a:ext cx="3209557" cy="27386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1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86" t="19959" b="20478"/>
          <a:stretch/>
        </p:blipFill>
        <p:spPr bwMode="auto">
          <a:xfrm>
            <a:off x="5643823" y="1221921"/>
            <a:ext cx="3158768" cy="23756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520225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Première utilisation dans un cadre thérapeutique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35625" y="291387"/>
            <a:ext cx="7101897" cy="1143000"/>
          </a:xfrm>
        </p:spPr>
        <p:txBody>
          <a:bodyPr>
            <a:normAutofit/>
          </a:bodyPr>
          <a:lstStyle/>
          <a:p>
            <a:r>
              <a:rPr lang="fr-FR" sz="2400" dirty="0"/>
              <a:t>Robotique et apprentissage chez les enfants avec trouble du </a:t>
            </a:r>
            <a:r>
              <a:rPr lang="fr-FR" sz="2400" dirty="0" smtClean="0"/>
              <a:t>neuro développement </a:t>
            </a:r>
            <a:r>
              <a:rPr lang="fr-FR" sz="2400" dirty="0"/>
              <a:t>en situation scolaire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7793" y="2785947"/>
            <a:ext cx="41473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rgbClr val="333333"/>
                </a:solidFill>
                <a:ea typeface="Calibri" panose="020F0502020204030204" pitchFamily="34" charset="0"/>
              </a:rPr>
              <a:t>Paradigme de « </a:t>
            </a:r>
            <a:r>
              <a:rPr lang="fr-FR" b="1" i="1" dirty="0" smtClean="0">
                <a:solidFill>
                  <a:srgbClr val="333333"/>
                </a:solidFill>
                <a:ea typeface="Calibri" panose="020F0502020204030204" pitchFamily="34" charset="0"/>
              </a:rPr>
              <a:t>l’Humain </a:t>
            </a:r>
            <a:r>
              <a:rPr lang="fr-FR" b="1" i="1" dirty="0">
                <a:solidFill>
                  <a:srgbClr val="333333"/>
                </a:solidFill>
                <a:ea typeface="Calibri" panose="020F0502020204030204" pitchFamily="34" charset="0"/>
              </a:rPr>
              <a:t>Simplifié </a:t>
            </a:r>
            <a:r>
              <a:rPr lang="fr-FR" b="1" i="1" dirty="0" smtClean="0">
                <a:solidFill>
                  <a:srgbClr val="333333"/>
                </a:solidFill>
                <a:ea typeface="Calibri" panose="020F0502020204030204" pitchFamily="34" charset="0"/>
              </a:rPr>
              <a:t>»</a:t>
            </a:r>
            <a:endParaRPr lang="fr-FR" b="1" dirty="0" smtClean="0">
              <a:solidFill>
                <a:srgbClr val="333333"/>
              </a:solidFill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solidFill>
                  <a:srgbClr val="333333"/>
                </a:solidFill>
                <a:ea typeface="Calibri" panose="020F0502020204030204" pitchFamily="34" charset="0"/>
              </a:rPr>
              <a:t>Simplification</a:t>
            </a:r>
            <a:r>
              <a:rPr lang="fr-FR" dirty="0" smtClean="0">
                <a:solidFill>
                  <a:srgbClr val="333333"/>
                </a:solidFill>
                <a:ea typeface="Calibri" panose="020F0502020204030204" pitchFamily="34" charset="0"/>
              </a:rPr>
              <a:t> de l’interaction sociale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solidFill>
                  <a:srgbClr val="333333"/>
                </a:solidFill>
              </a:rPr>
              <a:t>Incarnation</a:t>
            </a:r>
            <a:r>
              <a:rPr lang="fr-FR" dirty="0" smtClean="0">
                <a:solidFill>
                  <a:srgbClr val="333333"/>
                </a:solidFill>
              </a:rPr>
              <a:t> dans un espace physique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 smtClean="0">
                <a:solidFill>
                  <a:srgbClr val="333333"/>
                </a:solidFill>
              </a:rPr>
              <a:t>Réduction du stress </a:t>
            </a:r>
            <a:r>
              <a:rPr lang="fr-FR" dirty="0" smtClean="0">
                <a:solidFill>
                  <a:srgbClr val="333333"/>
                </a:solidFill>
              </a:rPr>
              <a:t>par son apparence</a:t>
            </a:r>
          </a:p>
        </p:txBody>
      </p:sp>
      <p:pic>
        <p:nvPicPr>
          <p:cNvPr id="11" name="Picture 8" descr="Image result for paris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318" y="98559"/>
            <a:ext cx="1498981" cy="7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aboratoire char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934" y="892765"/>
            <a:ext cx="660664" cy="7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35626" y="1434387"/>
            <a:ext cx="56466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Apprendre à écrire en utilisant un robot</a:t>
            </a:r>
          </a:p>
        </p:txBody>
      </p:sp>
    </p:spTree>
    <p:extLst>
      <p:ext uri="{BB962C8B-B14F-4D97-AF65-F5344CB8AC3E}">
        <p14:creationId xmlns:p14="http://schemas.microsoft.com/office/powerpoint/2010/main" val="212394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René</a:t>
            </a:r>
            <a:r>
              <a:rPr lang="fr-FR" dirty="0"/>
              <a:t>, </a:t>
            </a:r>
            <a:r>
              <a:rPr lang="fr-FR" dirty="0" smtClean="0"/>
              <a:t>♂, 10 ans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b="1" dirty="0" smtClean="0"/>
              <a:t>Prématurité 36 SA, accouchement difficile</a:t>
            </a:r>
          </a:p>
          <a:p>
            <a:r>
              <a:rPr lang="fr-FR" b="1" dirty="0" smtClean="0"/>
              <a:t>Retard </a:t>
            </a:r>
            <a:r>
              <a:rPr lang="fr-FR" b="1" dirty="0"/>
              <a:t>d’acquisition du langage </a:t>
            </a:r>
            <a:r>
              <a:rPr lang="fr-FR" b="1" dirty="0" smtClean="0"/>
              <a:t>oral</a:t>
            </a:r>
          </a:p>
          <a:p>
            <a:r>
              <a:rPr lang="fr-FR" b="1" dirty="0" smtClean="0"/>
              <a:t>Troubles des interactions sociales</a:t>
            </a:r>
          </a:p>
          <a:p>
            <a:r>
              <a:rPr lang="fr-FR" b="1" dirty="0" smtClean="0"/>
              <a:t>Trouble motricité fine, dysgraphie sévère </a:t>
            </a:r>
          </a:p>
          <a:p>
            <a:r>
              <a:rPr lang="fr-FR" dirty="0" smtClean="0"/>
              <a:t>Dyslexie sévère</a:t>
            </a:r>
          </a:p>
          <a:p>
            <a:r>
              <a:rPr lang="fr-FR" dirty="0" smtClean="0"/>
              <a:t>Troubles des l’attention +/- Hyperactivité</a:t>
            </a:r>
          </a:p>
          <a:p>
            <a:r>
              <a:rPr lang="fr-FR" dirty="0" smtClean="0"/>
              <a:t>Labilité des émotions</a:t>
            </a:r>
          </a:p>
          <a:p>
            <a:r>
              <a:rPr lang="fr-FR" dirty="0" smtClean="0"/>
              <a:t>Anxiété, dépression</a:t>
            </a:r>
          </a:p>
          <a:p>
            <a:pPr>
              <a:buFont typeface="Symbol" charset="0"/>
              <a:buChar char=""/>
            </a:pPr>
            <a:r>
              <a:rPr lang="fr-FR" b="1" dirty="0" smtClean="0"/>
              <a:t>TSA</a:t>
            </a:r>
          </a:p>
          <a:p>
            <a:pPr>
              <a:buFont typeface="Symbol" charset="0"/>
              <a:buChar char=""/>
            </a:pPr>
            <a:endParaRPr lang="fr-FR" b="1" dirty="0"/>
          </a:p>
          <a:p>
            <a:pPr marL="0" indent="0">
              <a:buNone/>
            </a:pPr>
            <a:r>
              <a:rPr lang="fr-FR" b="1" dirty="0" smtClean="0"/>
              <a:t>ADI : Comportement répétitifs et patterns stéréotypes, anomalies évidentes à 3 ans ou avant</a:t>
            </a:r>
          </a:p>
          <a:p>
            <a:pPr marL="0" indent="0">
              <a:buNone/>
            </a:pPr>
            <a:r>
              <a:rPr lang="fr-FR" b="1" dirty="0" smtClean="0"/>
              <a:t>Social et communication limite donc TED-Nos dans les anciennes classifications</a:t>
            </a:r>
          </a:p>
          <a:p>
            <a:pPr>
              <a:buFont typeface="Symbol" charset="0"/>
              <a:buChar char=""/>
            </a:pPr>
            <a:endParaRPr lang="fr-FR" dirty="0"/>
          </a:p>
          <a:p>
            <a:r>
              <a:rPr lang="fr-FR" dirty="0" err="1" smtClean="0"/>
              <a:t>Ttt</a:t>
            </a:r>
            <a:r>
              <a:rPr lang="fr-FR" dirty="0" smtClean="0"/>
              <a:t>: </a:t>
            </a:r>
            <a:r>
              <a:rPr lang="fr-FR" dirty="0" err="1" smtClean="0"/>
              <a:t>méthylphénidate</a:t>
            </a:r>
            <a:r>
              <a:rPr lang="fr-FR" dirty="0" smtClean="0"/>
              <a:t> (</a:t>
            </a:r>
            <a:r>
              <a:rPr lang="fr-FR" dirty="0" err="1" smtClean="0"/>
              <a:t>Ritaline</a:t>
            </a:r>
            <a:r>
              <a:rPr lang="fr-FR" dirty="0" smtClean="0"/>
              <a:t>®)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278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50383"/>
          <a:stretch/>
        </p:blipFill>
        <p:spPr>
          <a:xfrm>
            <a:off x="0" y="0"/>
            <a:ext cx="5312995" cy="301162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786015" y="959401"/>
            <a:ext cx="128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BHK</a:t>
            </a:r>
            <a:endParaRPr lang="fr-FR" sz="3600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29" y="3590624"/>
            <a:ext cx="8621161" cy="244833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11810" y="6380946"/>
            <a:ext cx="22742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500" dirty="0" err="1" smtClean="0"/>
              <a:t>Asselborn</a:t>
            </a:r>
            <a:r>
              <a:rPr lang="fr-FR" sz="2500" dirty="0" smtClean="0"/>
              <a:t>, 2018</a:t>
            </a:r>
            <a:endParaRPr lang="fr-FR" sz="2500" dirty="0"/>
          </a:p>
        </p:txBody>
      </p:sp>
    </p:spTree>
    <p:extLst>
      <p:ext uri="{BB962C8B-B14F-4D97-AF65-F5344CB8AC3E}">
        <p14:creationId xmlns:p14="http://schemas.microsoft.com/office/powerpoint/2010/main" val="367498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50347"/>
          <a:stretch/>
        </p:blipFill>
        <p:spPr>
          <a:xfrm>
            <a:off x="506928" y="0"/>
            <a:ext cx="7203006" cy="4080012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7508780" y="1165366"/>
            <a:ext cx="177102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Trajets avec lettres</a:t>
            </a:r>
            <a:endParaRPr lang="fr-FR" sz="3600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49803" y="3761172"/>
            <a:ext cx="2406154" cy="63768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Attention conjointe ?</a:t>
            </a:r>
            <a:endParaRPr lang="fr-FR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368193" y="3652030"/>
            <a:ext cx="3211307" cy="3089446"/>
            <a:chOff x="209257" y="1417638"/>
            <a:chExt cx="3864497" cy="3397547"/>
          </a:xfrm>
        </p:grpSpPr>
        <p:pic>
          <p:nvPicPr>
            <p:cNvPr id="12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06" y="1417638"/>
              <a:ext cx="2879732" cy="287973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09257" y="4168854"/>
              <a:ext cx="3864497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i="1" dirty="0" smtClean="0"/>
                <a:t>Anzalone S, Cohen D. et al. - FP7 Michelangelo, 2014</a:t>
              </a:r>
              <a:endParaRPr lang="fr-FR" b="1" i="1" dirty="0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4974478" y="3985442"/>
            <a:ext cx="3712322" cy="2782146"/>
            <a:chOff x="4566933" y="2226807"/>
            <a:chExt cx="4306834" cy="3290326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2"/>
            <a:srcRect l="50347"/>
            <a:stretch/>
          </p:blipFill>
          <p:spPr>
            <a:xfrm>
              <a:off x="4566933" y="3077605"/>
              <a:ext cx="4306834" cy="2439528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0691" y="4168854"/>
              <a:ext cx="587888" cy="519014"/>
            </a:xfrm>
            <a:prstGeom prst="rect">
              <a:avLst/>
            </a:prstGeom>
          </p:spPr>
        </p:pic>
        <p:sp>
          <p:nvSpPr>
            <p:cNvPr id="21" name="Bulle rectangulaire 20"/>
            <p:cNvSpPr/>
            <p:nvPr/>
          </p:nvSpPr>
          <p:spPr>
            <a:xfrm>
              <a:off x="6400689" y="2226807"/>
              <a:ext cx="2145263" cy="1646025"/>
            </a:xfrm>
            <a:prstGeom prst="wedgeRect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/>
                <a:t>Oh, regarde où je suis, je vais te rattraper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05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086"/>
          <a:stretch/>
        </p:blipFill>
        <p:spPr>
          <a:xfrm>
            <a:off x="-1" y="0"/>
            <a:ext cx="5568993" cy="313793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079269" y="1372706"/>
            <a:ext cx="1849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Pression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167311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49977"/>
          <a:stretch/>
        </p:blipFill>
        <p:spPr>
          <a:xfrm>
            <a:off x="2938551" y="738777"/>
            <a:ext cx="4747291" cy="266912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6771" y="92446"/>
            <a:ext cx="225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Inclinaison</a:t>
            </a:r>
            <a:endParaRPr lang="fr-FR" sz="3600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4411402"/>
            <a:ext cx="2938551" cy="777776"/>
          </a:xfrm>
          <a:effectLst/>
        </p:spPr>
        <p:txBody>
          <a:bodyPr>
            <a:normAutofit/>
          </a:bodyPr>
          <a:lstStyle/>
          <a:p>
            <a:r>
              <a:rPr lang="fr-FR" dirty="0" smtClean="0"/>
              <a:t>Inhibition</a:t>
            </a:r>
            <a:endParaRPr lang="fr-FR" dirty="0"/>
          </a:p>
        </p:txBody>
      </p:sp>
      <p:grpSp>
        <p:nvGrpSpPr>
          <p:cNvPr id="9" name="Grouper 8"/>
          <p:cNvGrpSpPr/>
          <p:nvPr/>
        </p:nvGrpSpPr>
        <p:grpSpPr>
          <a:xfrm>
            <a:off x="3106607" y="3852467"/>
            <a:ext cx="5349425" cy="3063344"/>
            <a:chOff x="691061" y="1466171"/>
            <a:chExt cx="7684971" cy="4501817"/>
          </a:xfrm>
        </p:grpSpPr>
        <p:grpSp>
          <p:nvGrpSpPr>
            <p:cNvPr id="10" name="Grouper 9"/>
            <p:cNvGrpSpPr/>
            <p:nvPr/>
          </p:nvGrpSpPr>
          <p:grpSpPr>
            <a:xfrm>
              <a:off x="691061" y="1466171"/>
              <a:ext cx="7684971" cy="4501817"/>
              <a:chOff x="313918" y="1894278"/>
              <a:chExt cx="5885643" cy="3309148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 rotWithShape="1">
              <a:blip r:embed="rId2"/>
              <a:srcRect l="49977"/>
              <a:stretch/>
            </p:blipFill>
            <p:spPr>
              <a:xfrm>
                <a:off x="313918" y="1894278"/>
                <a:ext cx="5885643" cy="3309148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embed="rId2"/>
              <a:srcRect l="50527" t="56955" r="42962" b="20183"/>
              <a:stretch/>
            </p:blipFill>
            <p:spPr>
              <a:xfrm>
                <a:off x="4844869" y="3897009"/>
                <a:ext cx="978647" cy="966582"/>
              </a:xfrm>
              <a:prstGeom prst="rect">
                <a:avLst/>
              </a:prstGeom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918" y="3622481"/>
                <a:ext cx="969101" cy="969101"/>
              </a:xfrm>
              <a:prstGeom prst="rect">
                <a:avLst/>
              </a:prstGeom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691061" y="2332180"/>
              <a:ext cx="739990" cy="52688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476" y="3068240"/>
              <a:ext cx="587888" cy="519014"/>
            </a:xfrm>
            <a:prstGeom prst="rect">
              <a:avLst/>
            </a:prstGeom>
          </p:spPr>
        </p:pic>
        <p:sp>
          <p:nvSpPr>
            <p:cNvPr id="13" name="Bulle rectangulaire 12"/>
            <p:cNvSpPr/>
            <p:nvPr/>
          </p:nvSpPr>
          <p:spPr>
            <a:xfrm>
              <a:off x="5581482" y="2395005"/>
              <a:ext cx="1996659" cy="1795712"/>
            </a:xfrm>
            <a:prstGeom prst="wedgeRectCallout">
              <a:avLst>
                <a:gd name="adj1" fmla="val -61436"/>
                <a:gd name="adj2" fmla="val 1801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 smtClean="0"/>
                <a:t>Penche moi vers les piles en évitant les bombes</a:t>
              </a:r>
              <a:endParaRPr lang="fr-FR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0378" y="3968077"/>
              <a:ext cx="1167549" cy="1167549"/>
            </a:xfrm>
            <a:prstGeom prst="rect">
              <a:avLst/>
            </a:prstGeom>
          </p:spPr>
        </p:pic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718" y="1258192"/>
            <a:ext cx="409222" cy="35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3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199" y="6317733"/>
            <a:ext cx="805675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fr-FR" dirty="0" err="1"/>
              <a:t>Cowriter</a:t>
            </a:r>
            <a:r>
              <a:rPr lang="fr-FR" dirty="0"/>
              <a:t>: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robotic</a:t>
            </a:r>
            <a:r>
              <a:rPr lang="fr-FR" dirty="0"/>
              <a:t> </a:t>
            </a:r>
            <a:r>
              <a:rPr lang="fr-FR" dirty="0" err="1"/>
              <a:t>lab</a:t>
            </a:r>
            <a:r>
              <a:rPr lang="fr-FR" dirty="0"/>
              <a:t> to </a:t>
            </a:r>
            <a:r>
              <a:rPr lang="fr-FR" dirty="0" err="1"/>
              <a:t>bedside</a:t>
            </a:r>
            <a:r>
              <a:rPr lang="fr-FR" dirty="0"/>
              <a:t>. A case </a:t>
            </a:r>
            <a:r>
              <a:rPr lang="fr-FR" dirty="0" smtClean="0"/>
              <a:t>report, Gargot, </a:t>
            </a:r>
            <a:r>
              <a:rPr lang="fr-FR" dirty="0" err="1" smtClean="0"/>
              <a:t>Asselborn</a:t>
            </a:r>
            <a:r>
              <a:rPr lang="fr-FR" dirty="0" smtClean="0"/>
              <a:t> et al, in </a:t>
            </a:r>
            <a:r>
              <a:rPr lang="fr-FR" dirty="0" err="1" smtClean="0"/>
              <a:t>prep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130300"/>
            <a:ext cx="7429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09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</a:t>
            </a:r>
            <a:r>
              <a:rPr lang="fr-FR" dirty="0" smtClean="0"/>
              <a:t>nclusion </a:t>
            </a:r>
            <a:r>
              <a:rPr lang="fr-FR" dirty="0"/>
              <a:t>de classes de Piaget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25818"/>
            <a:ext cx="2627080" cy="3502773"/>
          </a:xfrm>
          <a:prstGeom prst="rect">
            <a:avLst/>
          </a:prstGeom>
        </p:spPr>
      </p:pic>
      <p:grpSp>
        <p:nvGrpSpPr>
          <p:cNvPr id="11" name="Grouper 10"/>
          <p:cNvGrpSpPr/>
          <p:nvPr/>
        </p:nvGrpSpPr>
        <p:grpSpPr>
          <a:xfrm>
            <a:off x="3925505" y="2147034"/>
            <a:ext cx="1836333" cy="4743676"/>
            <a:chOff x="3925505" y="2147034"/>
            <a:chExt cx="1836333" cy="474367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5505" y="4366472"/>
              <a:ext cx="1683933" cy="1262119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7905" y="3256753"/>
              <a:ext cx="1683933" cy="1262119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5505" y="2147034"/>
              <a:ext cx="1683933" cy="1262119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5505" y="5628591"/>
              <a:ext cx="1683933" cy="1262119"/>
            </a:xfrm>
            <a:prstGeom prst="rect">
              <a:avLst/>
            </a:prstGeom>
          </p:spPr>
        </p:pic>
      </p:grpSp>
      <p:grpSp>
        <p:nvGrpSpPr>
          <p:cNvPr id="12" name="Grouper 11"/>
          <p:cNvGrpSpPr/>
          <p:nvPr/>
        </p:nvGrpSpPr>
        <p:grpSpPr>
          <a:xfrm>
            <a:off x="5609438" y="4518872"/>
            <a:ext cx="1691544" cy="2263317"/>
            <a:chOff x="5609438" y="4518872"/>
            <a:chExt cx="1691544" cy="226331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1838" y="5628590"/>
              <a:ext cx="1539144" cy="1153599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9438" y="4518872"/>
              <a:ext cx="1539144" cy="1153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26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L’incarnation (</a:t>
            </a:r>
            <a:r>
              <a:rPr lang="fr-FR" dirty="0" err="1" smtClean="0"/>
              <a:t>embodiement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72074" y="6495434"/>
            <a:ext cx="2680449" cy="3625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400" dirty="0" smtClean="0"/>
              <a:t>Le </a:t>
            </a:r>
            <a:r>
              <a:rPr lang="fr-FR" sz="2400" dirty="0" err="1" smtClean="0"/>
              <a:t>Denmat</a:t>
            </a:r>
            <a:r>
              <a:rPr lang="fr-FR" sz="2400" dirty="0" smtClean="0"/>
              <a:t> </a:t>
            </a:r>
            <a:r>
              <a:rPr lang="fr-FR" sz="2400" dirty="0"/>
              <a:t>e</a:t>
            </a:r>
            <a:r>
              <a:rPr lang="fr-FR" sz="2400" dirty="0" smtClean="0"/>
              <a:t>t al, 2018</a:t>
            </a:r>
            <a:endParaRPr lang="fr-FR" sz="2400" dirty="0"/>
          </a:p>
        </p:txBody>
      </p:sp>
      <p:grpSp>
        <p:nvGrpSpPr>
          <p:cNvPr id="17" name="Grouper 16"/>
          <p:cNvGrpSpPr/>
          <p:nvPr/>
        </p:nvGrpSpPr>
        <p:grpSpPr>
          <a:xfrm>
            <a:off x="3600036" y="1488257"/>
            <a:ext cx="2715009" cy="2771328"/>
            <a:chOff x="821067" y="1215139"/>
            <a:chExt cx="2715009" cy="2771328"/>
          </a:xfrm>
        </p:grpSpPr>
        <p:pic>
          <p:nvPicPr>
            <p:cNvPr id="5" name="Image 4" descr="IMG_3066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67" y="1417638"/>
              <a:ext cx="1616478" cy="2155304"/>
            </a:xfrm>
            <a:prstGeom prst="rect">
              <a:avLst/>
            </a:prstGeom>
          </p:spPr>
        </p:pic>
        <p:sp>
          <p:nvSpPr>
            <p:cNvPr id="8" name="Bulle rectangulaire 7"/>
            <p:cNvSpPr/>
            <p:nvPr/>
          </p:nvSpPr>
          <p:spPr>
            <a:xfrm>
              <a:off x="2183778" y="1215139"/>
              <a:ext cx="1352298" cy="849684"/>
            </a:xfrm>
            <a:prstGeom prst="wedgeRectCallout">
              <a:avLst>
                <a:gd name="adj1" fmla="val -61374"/>
                <a:gd name="adj2" fmla="val 3561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Bonjour je m’appelle Nao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370572" y="3617135"/>
              <a:ext cx="529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CR</a:t>
              </a:r>
              <a:endParaRPr lang="fr-FR" dirty="0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574364" y="1371956"/>
            <a:ext cx="2568561" cy="2750752"/>
            <a:chOff x="3914822" y="1215139"/>
            <a:chExt cx="2568561" cy="275075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3"/>
            <a:srcRect l="64824" t="23862" r="1165" b="4012"/>
            <a:stretch/>
          </p:blipFill>
          <p:spPr>
            <a:xfrm>
              <a:off x="3914822" y="1516640"/>
              <a:ext cx="1436615" cy="1964670"/>
            </a:xfrm>
            <a:prstGeom prst="rect">
              <a:avLst/>
            </a:prstGeom>
          </p:spPr>
        </p:pic>
        <p:sp>
          <p:nvSpPr>
            <p:cNvPr id="10" name="Bulle rectangulaire 9"/>
            <p:cNvSpPr/>
            <p:nvPr/>
          </p:nvSpPr>
          <p:spPr>
            <a:xfrm>
              <a:off x="5131085" y="1215139"/>
              <a:ext cx="1352298" cy="849684"/>
            </a:xfrm>
            <a:prstGeom prst="wedgeRectCallout">
              <a:avLst>
                <a:gd name="adj1" fmla="val -64076"/>
                <a:gd name="adj2" fmla="val 366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Bonjour je m’appelle Nao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4373762" y="3596559"/>
              <a:ext cx="825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CAV</a:t>
              </a:r>
              <a:endParaRPr lang="fr-FR" dirty="0"/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7025033" y="1215139"/>
            <a:ext cx="1431498" cy="2783505"/>
            <a:chOff x="7025033" y="1215139"/>
            <a:chExt cx="1431498" cy="2783505"/>
          </a:xfrm>
        </p:grpSpPr>
        <p:sp>
          <p:nvSpPr>
            <p:cNvPr id="9" name="Bulle rectangulaire 8"/>
            <p:cNvSpPr/>
            <p:nvPr/>
          </p:nvSpPr>
          <p:spPr>
            <a:xfrm>
              <a:off x="7104233" y="1215139"/>
              <a:ext cx="1352298" cy="849684"/>
            </a:xfrm>
            <a:prstGeom prst="wedgeRect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Bonjour je m’appelle Nao</a:t>
              </a:r>
              <a:endParaRPr lang="fr-FR" dirty="0"/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5033" y="2439414"/>
              <a:ext cx="972305" cy="972305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7257109" y="3629312"/>
              <a:ext cx="825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CV</a:t>
              </a:r>
              <a:endParaRPr lang="fr-FR" dirty="0"/>
            </a:p>
          </p:txBody>
        </p:sp>
      </p:grpSp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32" y="4259585"/>
            <a:ext cx="3369789" cy="223584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744" y="4025333"/>
            <a:ext cx="3722846" cy="2470101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72237" y="4417760"/>
            <a:ext cx="461665" cy="1702537"/>
          </a:xfrm>
          <a:prstGeom prst="rect">
            <a:avLst/>
          </a:prstGeom>
          <a:solidFill>
            <a:srgbClr val="FFFFFF"/>
          </a:solidFill>
        </p:spPr>
        <p:txBody>
          <a:bodyPr vert="vert270" wrap="square" rtlCol="0">
            <a:spAutoFit/>
          </a:bodyPr>
          <a:lstStyle/>
          <a:p>
            <a:r>
              <a:rPr lang="fr-FR" dirty="0" err="1" smtClean="0"/>
              <a:t>Co-presence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134911" y="4417760"/>
            <a:ext cx="461665" cy="1702537"/>
          </a:xfrm>
          <a:prstGeom prst="rect">
            <a:avLst/>
          </a:prstGeom>
          <a:solidFill>
            <a:srgbClr val="FFFFFF"/>
          </a:solidFill>
        </p:spPr>
        <p:txBody>
          <a:bodyPr vert="vert270" wrap="square" rtlCol="0">
            <a:spAutoFit/>
          </a:bodyPr>
          <a:lstStyle/>
          <a:p>
            <a:r>
              <a:rPr lang="fr-FR" dirty="0" smtClean="0"/>
              <a:t>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5535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35576"/>
            <a:ext cx="8229600" cy="1143000"/>
          </a:xfrm>
        </p:spPr>
        <p:txBody>
          <a:bodyPr/>
          <a:lstStyle/>
          <a:p>
            <a:r>
              <a:rPr lang="fr-FR" dirty="0" smtClean="0"/>
              <a:t>Interaction enfant-robot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965" y="1981135"/>
            <a:ext cx="5896181" cy="3692842"/>
          </a:xfrm>
          <a:prstGeom prst="rect">
            <a:avLst/>
          </a:prstGeom>
        </p:spPr>
      </p:pic>
      <p:sp>
        <p:nvSpPr>
          <p:cNvPr id="6" name="Flèche vers la droite 5"/>
          <p:cNvSpPr/>
          <p:nvPr/>
        </p:nvSpPr>
        <p:spPr>
          <a:xfrm rot="1980000">
            <a:off x="3233420" y="3470420"/>
            <a:ext cx="2151875" cy="507655"/>
          </a:xfrm>
          <a:prstGeom prst="rightArrow">
            <a:avLst/>
          </a:prstGeom>
          <a:solidFill>
            <a:srgbClr val="FFFF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FF0A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940215" y="1956086"/>
            <a:ext cx="1869663" cy="190994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Double flèche horizontale 7"/>
          <p:cNvSpPr/>
          <p:nvPr/>
        </p:nvSpPr>
        <p:spPr>
          <a:xfrm>
            <a:off x="4209680" y="2948889"/>
            <a:ext cx="1046208" cy="611429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074737" y="3283430"/>
            <a:ext cx="441168" cy="245088"/>
          </a:xfrm>
          <a:prstGeom prst="rect">
            <a:avLst/>
          </a:prstGeom>
          <a:solidFill>
            <a:srgbClr val="FFFF0A">
              <a:alpha val="4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00"/>
              </a:solidFill>
            </a:endParaRPr>
          </a:p>
        </p:txBody>
      </p:sp>
      <p:grpSp>
        <p:nvGrpSpPr>
          <p:cNvPr id="11" name="Grouper 10"/>
          <p:cNvGrpSpPr/>
          <p:nvPr/>
        </p:nvGrpSpPr>
        <p:grpSpPr>
          <a:xfrm>
            <a:off x="2433264" y="1607464"/>
            <a:ext cx="4291615" cy="542224"/>
            <a:chOff x="4743753" y="2479646"/>
            <a:chExt cx="4291615" cy="542224"/>
          </a:xfrm>
        </p:grpSpPr>
        <p:grpSp>
          <p:nvGrpSpPr>
            <p:cNvPr id="5" name="Grouper 4"/>
            <p:cNvGrpSpPr/>
            <p:nvPr/>
          </p:nvGrpSpPr>
          <p:grpSpPr>
            <a:xfrm>
              <a:off x="4743753" y="2479646"/>
              <a:ext cx="4291615" cy="542224"/>
              <a:chOff x="2459644" y="1120110"/>
              <a:chExt cx="4291615" cy="54222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589893" y="1120110"/>
                <a:ext cx="4031101" cy="221169"/>
              </a:xfrm>
              <a:prstGeom prst="rect">
                <a:avLst/>
              </a:prstGeom>
              <a:solidFill>
                <a:srgbClr val="FFFF0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 vers la droite 15"/>
              <p:cNvSpPr/>
              <p:nvPr/>
            </p:nvSpPr>
            <p:spPr>
              <a:xfrm rot="16200000" flipH="1">
                <a:off x="6226321" y="1137394"/>
                <a:ext cx="542221" cy="507655"/>
              </a:xfrm>
              <a:prstGeom prst="rightArrow">
                <a:avLst/>
              </a:prstGeom>
              <a:solidFill>
                <a:srgbClr val="FFFF0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FFFF0A"/>
                    </a:solidFill>
                  </a:ln>
                  <a:solidFill>
                    <a:srgbClr val="FFFF00"/>
                  </a:solidFill>
                </a:endParaRPr>
              </a:p>
            </p:txBody>
          </p:sp>
          <p:sp>
            <p:nvSpPr>
              <p:cNvPr id="15" name="Flèche vers la droite 14"/>
              <p:cNvSpPr/>
              <p:nvPr/>
            </p:nvSpPr>
            <p:spPr>
              <a:xfrm rot="16200000" flipH="1">
                <a:off x="2442360" y="1137395"/>
                <a:ext cx="542223" cy="507655"/>
              </a:xfrm>
              <a:prstGeom prst="rightArrow">
                <a:avLst/>
              </a:prstGeom>
              <a:solidFill>
                <a:srgbClr val="FFFF0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FFFF0A"/>
                    </a:solidFill>
                  </a:ln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4990991" y="2481826"/>
              <a:ext cx="520833" cy="218989"/>
            </a:xfrm>
            <a:prstGeom prst="rect">
              <a:avLst/>
            </a:prstGeom>
            <a:solidFill>
              <a:srgbClr val="FFFF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>
              <a:spLocks/>
            </p:cNvSpPr>
            <p:nvPr/>
          </p:nvSpPr>
          <p:spPr>
            <a:xfrm>
              <a:off x="8384270" y="2479646"/>
              <a:ext cx="520833" cy="216000"/>
            </a:xfrm>
            <a:prstGeom prst="rect">
              <a:avLst/>
            </a:prstGeom>
            <a:solidFill>
              <a:srgbClr val="FFFF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0" name="Picture 8" descr="Image result for paris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19" y="480723"/>
            <a:ext cx="1498981" cy="7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laboratoire char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35" y="1274929"/>
            <a:ext cx="660664" cy="7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360" y="-30635"/>
            <a:ext cx="2855640" cy="487139"/>
          </a:xfrm>
          <a:prstGeom prst="rect">
            <a:avLst/>
          </a:prstGeom>
        </p:spPr>
      </p:pic>
      <p:grpSp>
        <p:nvGrpSpPr>
          <p:cNvPr id="12" name="Grouper 11"/>
          <p:cNvGrpSpPr/>
          <p:nvPr/>
        </p:nvGrpSpPr>
        <p:grpSpPr>
          <a:xfrm>
            <a:off x="7559147" y="3866033"/>
            <a:ext cx="1503539" cy="1484984"/>
            <a:chOff x="7044089" y="5268824"/>
            <a:chExt cx="1503539" cy="1484984"/>
          </a:xfrm>
        </p:grpSpPr>
        <p:grpSp>
          <p:nvGrpSpPr>
            <p:cNvPr id="23" name="Grouper 22"/>
            <p:cNvGrpSpPr/>
            <p:nvPr/>
          </p:nvGrpSpPr>
          <p:grpSpPr>
            <a:xfrm>
              <a:off x="7044089" y="5268824"/>
              <a:ext cx="1503539" cy="1484984"/>
              <a:chOff x="7573048" y="4034963"/>
              <a:chExt cx="1503539" cy="1484984"/>
            </a:xfrm>
          </p:grpSpPr>
          <p:sp>
            <p:nvSpPr>
              <p:cNvPr id="24" name="Oval 20"/>
              <p:cNvSpPr/>
              <p:nvPr/>
            </p:nvSpPr>
            <p:spPr>
              <a:xfrm>
                <a:off x="7573048" y="4034963"/>
                <a:ext cx="1503539" cy="14348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rgbClr val="660066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660066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37148" y="5212170"/>
                <a:ext cx="1339439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60066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i="1" dirty="0" smtClean="0">
                    <a:solidFill>
                      <a:srgbClr val="660066"/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M. </a:t>
                </a:r>
                <a:r>
                  <a:rPr lang="fr-FR" sz="1400" i="1" dirty="0" err="1" smtClean="0">
                    <a:solidFill>
                      <a:srgbClr val="660066"/>
                    </a:solidFill>
                    <a:latin typeface="Times New Roman" panose="02020603050405020304" pitchFamily="18" charset="0"/>
                    <a:ea typeface="MS Mincho" panose="02020609040205080304" pitchFamily="49" charset="-128"/>
                  </a:rPr>
                  <a:t>Chetouani</a:t>
                </a:r>
                <a:endParaRPr lang="en-US" sz="1400" dirty="0">
                  <a:solidFill>
                    <a:srgbClr val="660066"/>
                  </a:solidFill>
                </a:endParaRPr>
              </a:p>
            </p:txBody>
          </p:sp>
        </p:grp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82754" y="5569649"/>
              <a:ext cx="876382" cy="87638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" name="Grouper 25"/>
          <p:cNvGrpSpPr/>
          <p:nvPr/>
        </p:nvGrpSpPr>
        <p:grpSpPr>
          <a:xfrm>
            <a:off x="7507146" y="2219322"/>
            <a:ext cx="1528992" cy="1459133"/>
            <a:chOff x="223172" y="2868257"/>
            <a:chExt cx="1528992" cy="1459133"/>
          </a:xfrm>
        </p:grpSpPr>
        <p:pic>
          <p:nvPicPr>
            <p:cNvPr id="27" name="Picture 11" descr="http://www.silverpeas.com/attached_file/componentId/kmelia560/attachmentId/bcd7fe2f-8fca-4037-a816-345f9f8e7013/lang/fr/name/salpetrier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96" y="2989954"/>
              <a:ext cx="895883" cy="1176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Oval 19"/>
            <p:cNvSpPr/>
            <p:nvPr/>
          </p:nvSpPr>
          <p:spPr>
            <a:xfrm>
              <a:off x="223172" y="2868257"/>
              <a:ext cx="1528992" cy="1459133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339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15062" y="6495434"/>
            <a:ext cx="3828938" cy="362566"/>
          </a:xfrm>
          <a:solidFill>
            <a:srgbClr val="FFFFFF"/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sz="2400" dirty="0" smtClean="0"/>
              <a:t>Mon Oncle d’Amérique, Resnais, 1979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397000"/>
            <a:ext cx="6972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58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521" y="1400704"/>
            <a:ext cx="3882656" cy="714456"/>
          </a:xfrm>
          <a:prstGeom prst="rect">
            <a:avLst/>
          </a:prstGeom>
        </p:spPr>
      </p:pic>
      <p:pic>
        <p:nvPicPr>
          <p:cNvPr id="5" name="Picture 8" descr="Image result for paris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5" y="275618"/>
            <a:ext cx="1498981" cy="7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laboratoire char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81" y="1607117"/>
            <a:ext cx="1023995" cy="109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http://www.silverpeas.com/attached_file/componentId/kmelia560/attachmentId/bcd7fe2f-8fca-4037-a816-345f9f8e7013/lang/fr/name/salpetrie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331" y="2869993"/>
            <a:ext cx="1805467" cy="169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26" r="9177"/>
          <a:stretch/>
        </p:blipFill>
        <p:spPr>
          <a:xfrm>
            <a:off x="5159521" y="107950"/>
            <a:ext cx="1199238" cy="11083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516" y="2884405"/>
            <a:ext cx="3126283" cy="14961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33692"/>
            <a:ext cx="2540000" cy="1016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075600"/>
            <a:ext cx="3580332" cy="7824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9732" y="92716"/>
            <a:ext cx="2744268" cy="127801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4976" y="146222"/>
            <a:ext cx="1411247" cy="143031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9576" y="4326610"/>
            <a:ext cx="2414424" cy="107567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8043" y="6204788"/>
            <a:ext cx="1846967" cy="545413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981227" y="4725655"/>
            <a:ext cx="107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carpij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744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Redouble son CP, difficultés apprentissage lecture et écriture</a:t>
            </a:r>
          </a:p>
          <a:p>
            <a:r>
              <a:rPr lang="fr-FR" dirty="0" smtClean="0"/>
              <a:t>TDAH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871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89454" y="325132"/>
            <a:ext cx="4891741" cy="939799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Merci pour votre attention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078451" y="5663514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fr-FR" u="sng" dirty="0">
                <a:hlinkClick r:id="rId2"/>
              </a:rPr>
              <a:t>https://github.com/ouphix/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200" y="4960471"/>
            <a:ext cx="703043" cy="703043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83327" y="6228098"/>
            <a:ext cx="4016768" cy="3617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dirty="0" err="1" smtClean="0">
                <a:solidFill>
                  <a:srgbClr val="0000FF"/>
                </a:solidFill>
              </a:rPr>
              <a:t>thomas_gargot@hotmail.com</a:t>
            </a:r>
            <a:endParaRPr lang="fr-FR" dirty="0">
              <a:solidFill>
                <a:srgbClr val="0000FF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618" y="5627572"/>
            <a:ext cx="638858" cy="60052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613" y="5424372"/>
            <a:ext cx="406400" cy="406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67013" y="5411923"/>
            <a:ext cx="14358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hlinkClick r:id="rId2"/>
              </a:rPr>
              <a:t>@ouphix</a:t>
            </a:r>
            <a:endParaRPr lang="fr-FR" u="sng" dirty="0" smtClean="0"/>
          </a:p>
          <a:p>
            <a:r>
              <a:rPr lang="fr-FR" u="sng" dirty="0" smtClean="0"/>
              <a:t>#1Naoalaphp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556246" y="6488668"/>
            <a:ext cx="35877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fr-FR" u="sng" dirty="0">
                <a:hlinkClick r:id="rId6"/>
              </a:rPr>
              <a:t>http://ecritureauto.wordpress.com</a:t>
            </a:r>
            <a:r>
              <a:rPr lang="fr-FR" u="sng" dirty="0" smtClean="0">
                <a:hlinkClick r:id="rId6"/>
              </a:rPr>
              <a:t>/</a:t>
            </a:r>
            <a:endParaRPr lang="fr-FR" u="sng" dirty="0" smtClean="0"/>
          </a:p>
          <a:p>
            <a:pPr hangingPunct="0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1803400"/>
            <a:ext cx="5435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8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0"/>
            <a:ext cx="8106079" cy="6858000"/>
          </a:xfrm>
          <a:prstGeom prst="rect">
            <a:avLst/>
          </a:prstGeom>
        </p:spPr>
      </p:pic>
      <p:sp>
        <p:nvSpPr>
          <p:cNvPr id="7" name="Bouée 6"/>
          <p:cNvSpPr/>
          <p:nvPr/>
        </p:nvSpPr>
        <p:spPr>
          <a:xfrm>
            <a:off x="1209478" y="359928"/>
            <a:ext cx="506375" cy="505653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8630" y="1819041"/>
            <a:ext cx="954591" cy="471853"/>
          </a:xfrm>
          <a:prstGeom prst="rect">
            <a:avLst/>
          </a:prstGeom>
        </p:spPr>
      </p:pic>
      <p:pic>
        <p:nvPicPr>
          <p:cNvPr id="11" name="Picture 2" descr="Image result for laboratoire char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714" y="6825"/>
            <a:ext cx="660664" cy="7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ouée 16"/>
          <p:cNvSpPr/>
          <p:nvPr/>
        </p:nvSpPr>
        <p:spPr>
          <a:xfrm>
            <a:off x="5152728" y="6474154"/>
            <a:ext cx="506375" cy="505653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Bouée 17"/>
          <p:cNvSpPr/>
          <p:nvPr/>
        </p:nvSpPr>
        <p:spPr>
          <a:xfrm>
            <a:off x="6130324" y="4412982"/>
            <a:ext cx="506375" cy="505653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5" name="Grouper 24"/>
          <p:cNvGrpSpPr/>
          <p:nvPr/>
        </p:nvGrpSpPr>
        <p:grpSpPr>
          <a:xfrm>
            <a:off x="5133160" y="2545006"/>
            <a:ext cx="1503539" cy="1499925"/>
            <a:chOff x="5891485" y="4562064"/>
            <a:chExt cx="1503539" cy="1499925"/>
          </a:xfrm>
        </p:grpSpPr>
        <p:grpSp>
          <p:nvGrpSpPr>
            <p:cNvPr id="19" name="Grouper 18"/>
            <p:cNvGrpSpPr/>
            <p:nvPr/>
          </p:nvGrpSpPr>
          <p:grpSpPr>
            <a:xfrm>
              <a:off x="5891485" y="4562064"/>
              <a:ext cx="1503539" cy="1499925"/>
              <a:chOff x="7573048" y="4034963"/>
              <a:chExt cx="1503539" cy="1499925"/>
            </a:xfrm>
          </p:grpSpPr>
          <p:sp>
            <p:nvSpPr>
              <p:cNvPr id="20" name="Oval 20"/>
              <p:cNvSpPr/>
              <p:nvPr/>
            </p:nvSpPr>
            <p:spPr>
              <a:xfrm>
                <a:off x="7573048" y="4034963"/>
                <a:ext cx="1503539" cy="14348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rgbClr val="00B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764207" y="5227111"/>
                <a:ext cx="114828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/>
                  <a:t>W. </a:t>
                </a:r>
                <a:r>
                  <a:rPr lang="en-US" sz="1400" dirty="0" err="1" smtClean="0"/>
                  <a:t>Johal</a:t>
                </a:r>
                <a:endParaRPr lang="en-US" sz="1400" dirty="0"/>
              </a:p>
            </p:txBody>
          </p:sp>
        </p:grp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0056" y="5012355"/>
              <a:ext cx="1130868" cy="547578"/>
            </a:xfrm>
            <a:prstGeom prst="rect">
              <a:avLst/>
            </a:prstGeom>
          </p:spPr>
        </p:pic>
      </p:grpSp>
      <p:grpSp>
        <p:nvGrpSpPr>
          <p:cNvPr id="2" name="Grouper 1"/>
          <p:cNvGrpSpPr/>
          <p:nvPr/>
        </p:nvGrpSpPr>
        <p:grpSpPr>
          <a:xfrm>
            <a:off x="0" y="644536"/>
            <a:ext cx="1528992" cy="1459133"/>
            <a:chOff x="-193169" y="1290486"/>
            <a:chExt cx="1528992" cy="1459133"/>
          </a:xfrm>
        </p:grpSpPr>
        <p:grpSp>
          <p:nvGrpSpPr>
            <p:cNvPr id="22" name="Grouper 21"/>
            <p:cNvGrpSpPr/>
            <p:nvPr/>
          </p:nvGrpSpPr>
          <p:grpSpPr>
            <a:xfrm>
              <a:off x="-193169" y="1290486"/>
              <a:ext cx="1528992" cy="1459133"/>
              <a:chOff x="223172" y="2868257"/>
              <a:chExt cx="1528992" cy="1459133"/>
            </a:xfrm>
          </p:grpSpPr>
          <p:sp>
            <p:nvSpPr>
              <p:cNvPr id="27" name="Oval 19"/>
              <p:cNvSpPr/>
              <p:nvPr/>
            </p:nvSpPr>
            <p:spPr>
              <a:xfrm>
                <a:off x="223172" y="2868257"/>
                <a:ext cx="1528992" cy="1459133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0070C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11" descr="http://www.silverpeas.com/attached_file/componentId/kmelia560/attachmentId/bcd7fe2f-8fca-4037-a816-345f9f8e7013/lang/fr/name/salpetrier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120" y="3042421"/>
                <a:ext cx="895883" cy="1176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Rectangle 30"/>
            <p:cNvSpPr/>
            <p:nvPr/>
          </p:nvSpPr>
          <p:spPr>
            <a:xfrm>
              <a:off x="1434" y="2441842"/>
              <a:ext cx="11482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D</a:t>
              </a:r>
              <a:r>
                <a:rPr lang="en-US" sz="1400" dirty="0" smtClean="0"/>
                <a:t>. Cohen</a:t>
              </a:r>
              <a:endParaRPr lang="en-US" sz="1400" dirty="0"/>
            </a:p>
          </p:txBody>
        </p:sp>
      </p:grpSp>
      <p:grpSp>
        <p:nvGrpSpPr>
          <p:cNvPr id="3" name="Grouper 2"/>
          <p:cNvGrpSpPr/>
          <p:nvPr/>
        </p:nvGrpSpPr>
        <p:grpSpPr>
          <a:xfrm>
            <a:off x="1835330" y="-13868"/>
            <a:ext cx="1575225" cy="1753684"/>
            <a:chOff x="1835330" y="-13868"/>
            <a:chExt cx="1575225" cy="1753684"/>
          </a:xfrm>
        </p:grpSpPr>
        <p:grpSp>
          <p:nvGrpSpPr>
            <p:cNvPr id="28" name="Group 30"/>
            <p:cNvGrpSpPr/>
            <p:nvPr/>
          </p:nvGrpSpPr>
          <p:grpSpPr>
            <a:xfrm>
              <a:off x="1879745" y="-13868"/>
              <a:ext cx="1454424" cy="1387971"/>
              <a:chOff x="1649605" y="1896270"/>
              <a:chExt cx="1254388" cy="897806"/>
            </a:xfrm>
          </p:grpSpPr>
          <p:sp>
            <p:nvSpPr>
              <p:cNvPr id="29" name="Oval 16"/>
              <p:cNvSpPr/>
              <p:nvPr/>
            </p:nvSpPr>
            <p:spPr>
              <a:xfrm>
                <a:off x="1649605" y="1896270"/>
                <a:ext cx="1254388" cy="8978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8" descr="Image result for paris 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1927" y="2088135"/>
                <a:ext cx="929594" cy="528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Rectangle 31"/>
            <p:cNvSpPr/>
            <p:nvPr/>
          </p:nvSpPr>
          <p:spPr>
            <a:xfrm>
              <a:off x="1835330" y="1216596"/>
              <a:ext cx="157522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D. </a:t>
              </a:r>
              <a:r>
                <a:rPr lang="en-US" sz="1400" dirty="0" err="1" smtClean="0"/>
                <a:t>Archambault</a:t>
              </a:r>
              <a:endParaRPr lang="en-US" sz="1400" dirty="0" smtClean="0"/>
            </a:p>
            <a:p>
              <a:pPr algn="ctr"/>
              <a:r>
                <a:rPr lang="en-US" sz="1400" dirty="0" smtClean="0"/>
                <a:t>S. </a:t>
              </a:r>
              <a:r>
                <a:rPr lang="en-US" sz="1400" dirty="0" err="1" smtClean="0"/>
                <a:t>Anzalone</a:t>
              </a:r>
              <a:endParaRPr lang="en-US" sz="1400" dirty="0"/>
            </a:p>
          </p:txBody>
        </p:sp>
      </p:grpSp>
      <p:grpSp>
        <p:nvGrpSpPr>
          <p:cNvPr id="35" name="Grouper 34"/>
          <p:cNvGrpSpPr/>
          <p:nvPr/>
        </p:nvGrpSpPr>
        <p:grpSpPr>
          <a:xfrm>
            <a:off x="3410555" y="5172105"/>
            <a:ext cx="1503539" cy="1499925"/>
            <a:chOff x="7044089" y="5268824"/>
            <a:chExt cx="1503539" cy="1499925"/>
          </a:xfrm>
        </p:grpSpPr>
        <p:sp>
          <p:nvSpPr>
            <p:cNvPr id="36" name="Oval 20"/>
            <p:cNvSpPr/>
            <p:nvPr/>
          </p:nvSpPr>
          <p:spPr>
            <a:xfrm>
              <a:off x="7044089" y="5268824"/>
              <a:ext cx="1503539" cy="14348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F79646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235248" y="6460972"/>
              <a:ext cx="11482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79646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fr-FR" sz="14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MS Mincho" panose="02020609040205080304" pitchFamily="49" charset="-128"/>
                </a:rPr>
                <a:t>C. Jolly</a:t>
              </a:r>
              <a:endParaRPr lang="en-US" sz="1400" dirty="0"/>
            </a:p>
          </p:txBody>
        </p:sp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8"/>
            <a:srcRect l="22233" r="17489"/>
            <a:stretch/>
          </p:blipFill>
          <p:spPr>
            <a:xfrm>
              <a:off x="7235247" y="5576380"/>
              <a:ext cx="1148281" cy="7112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62927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3202"/>
            <a:ext cx="8229600" cy="1143000"/>
          </a:xfrm>
        </p:spPr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52370"/>
            <a:ext cx="9144000" cy="5700216"/>
          </a:xfrm>
        </p:spPr>
        <p:txBody>
          <a:bodyPr>
            <a:noAutofit/>
          </a:bodyPr>
          <a:lstStyle/>
          <a:p>
            <a:r>
              <a:rPr lang="fr-FR" sz="1300" dirty="0" err="1"/>
              <a:t>Empathy</a:t>
            </a:r>
            <a:r>
              <a:rPr lang="fr-FR" sz="1300" dirty="0"/>
              <a:t> </a:t>
            </a:r>
            <a:r>
              <a:rPr lang="fr-FR" sz="1300" dirty="0" err="1"/>
              <a:t>Decline</a:t>
            </a:r>
            <a:r>
              <a:rPr lang="fr-FR" sz="1300" dirty="0"/>
              <a:t> and </a:t>
            </a:r>
            <a:r>
              <a:rPr lang="fr-FR" sz="1300" dirty="0" err="1"/>
              <a:t>Its</a:t>
            </a:r>
            <a:r>
              <a:rPr lang="fr-FR" sz="1300" dirty="0"/>
              <a:t> </a:t>
            </a:r>
            <a:r>
              <a:rPr lang="fr-FR" sz="1300" dirty="0" err="1"/>
              <a:t>Reasons</a:t>
            </a:r>
            <a:r>
              <a:rPr lang="fr-FR" sz="1300" dirty="0"/>
              <a:t>:</a:t>
            </a:r>
            <a:br>
              <a:rPr lang="fr-FR" sz="1300" dirty="0"/>
            </a:br>
            <a:r>
              <a:rPr lang="fr-FR" sz="1300" dirty="0"/>
              <a:t>A </a:t>
            </a:r>
            <a:r>
              <a:rPr lang="fr-FR" sz="1300" dirty="0" err="1"/>
              <a:t>Systematic</a:t>
            </a:r>
            <a:r>
              <a:rPr lang="fr-FR" sz="1300" dirty="0"/>
              <a:t> </a:t>
            </a:r>
            <a:r>
              <a:rPr lang="fr-FR" sz="1300" dirty="0" err="1"/>
              <a:t>Review</a:t>
            </a:r>
            <a:r>
              <a:rPr lang="fr-FR" sz="1300" dirty="0"/>
              <a:t> of </a:t>
            </a:r>
            <a:r>
              <a:rPr lang="fr-FR" sz="1300" dirty="0" err="1"/>
              <a:t>Studies</a:t>
            </a:r>
            <a:r>
              <a:rPr lang="fr-FR" sz="1300" dirty="0"/>
              <a:t> </a:t>
            </a:r>
            <a:r>
              <a:rPr lang="fr-FR" sz="1300" dirty="0" err="1"/>
              <a:t>With</a:t>
            </a:r>
            <a:r>
              <a:rPr lang="fr-FR" sz="1300" dirty="0"/>
              <a:t> </a:t>
            </a:r>
            <a:r>
              <a:rPr lang="fr-FR" sz="1300" dirty="0" err="1"/>
              <a:t>Medical</a:t>
            </a:r>
            <a:r>
              <a:rPr lang="fr-FR" sz="1300" dirty="0"/>
              <a:t> </a:t>
            </a:r>
            <a:r>
              <a:rPr lang="fr-FR" sz="1300" dirty="0" err="1"/>
              <a:t>Students</a:t>
            </a:r>
            <a:r>
              <a:rPr lang="fr-FR" sz="1300" dirty="0"/>
              <a:t> and </a:t>
            </a:r>
            <a:r>
              <a:rPr lang="fr-FR" sz="1300" dirty="0" err="1" smtClean="0"/>
              <a:t>Residents</a:t>
            </a:r>
            <a:r>
              <a:rPr lang="fr-FR" sz="1300" dirty="0" smtClean="0"/>
              <a:t>, </a:t>
            </a:r>
            <a:r>
              <a:rPr lang="fr-FR" sz="1300" dirty="0"/>
              <a:t>Neumann </a:t>
            </a:r>
            <a:r>
              <a:rPr lang="fr-FR" sz="1300" dirty="0" smtClean="0"/>
              <a:t>et al, 2011</a:t>
            </a:r>
          </a:p>
          <a:p>
            <a:r>
              <a:rPr lang="fr-FR" sz="1300" dirty="0" err="1"/>
              <a:t>Does</a:t>
            </a:r>
            <a:r>
              <a:rPr lang="fr-FR" sz="1300" dirty="0"/>
              <a:t> the </a:t>
            </a:r>
            <a:r>
              <a:rPr lang="fr-FR" sz="1300" dirty="0" err="1"/>
              <a:t>autistic</a:t>
            </a:r>
            <a:r>
              <a:rPr lang="fr-FR" sz="1300" dirty="0"/>
              <a:t> </a:t>
            </a:r>
            <a:r>
              <a:rPr lang="fr-FR" sz="1300" dirty="0" err="1"/>
              <a:t>child</a:t>
            </a:r>
            <a:r>
              <a:rPr lang="fr-FR" sz="1300" dirty="0"/>
              <a:t> have a “</a:t>
            </a:r>
            <a:r>
              <a:rPr lang="fr-FR" sz="1300" dirty="0" err="1"/>
              <a:t>theory</a:t>
            </a:r>
            <a:r>
              <a:rPr lang="fr-FR" sz="1300" dirty="0"/>
              <a:t> of </a:t>
            </a:r>
            <a:r>
              <a:rPr lang="fr-FR" sz="1300" dirty="0" err="1"/>
              <a:t>mind</a:t>
            </a:r>
            <a:r>
              <a:rPr lang="fr-FR" sz="1300" dirty="0"/>
              <a:t>” </a:t>
            </a:r>
            <a:r>
              <a:rPr lang="fr-FR" sz="1300" dirty="0" smtClean="0"/>
              <a:t>? Simon </a:t>
            </a:r>
            <a:r>
              <a:rPr lang="fr-FR" sz="1300" dirty="0"/>
              <a:t>Baron-</a:t>
            </a:r>
            <a:r>
              <a:rPr lang="fr-FR" sz="1300" dirty="0" smtClean="0"/>
              <a:t>Cohen et al</a:t>
            </a:r>
          </a:p>
          <a:p>
            <a:r>
              <a:rPr lang="fr-FR" sz="1300" dirty="0" err="1"/>
              <a:t>Rizzolatti</a:t>
            </a:r>
            <a:r>
              <a:rPr lang="fr-FR" sz="1300" dirty="0"/>
              <a:t>, G., &amp; </a:t>
            </a:r>
            <a:r>
              <a:rPr lang="fr-FR" sz="1300" dirty="0" err="1"/>
              <a:t>Sinigaglia</a:t>
            </a:r>
            <a:r>
              <a:rPr lang="fr-FR" sz="1300" dirty="0"/>
              <a:t>, C. (2008). </a:t>
            </a:r>
            <a:r>
              <a:rPr lang="fr-FR" sz="1300" i="1" dirty="0" err="1"/>
              <a:t>Mirrors</a:t>
            </a:r>
            <a:r>
              <a:rPr lang="fr-FR" sz="1300" i="1" dirty="0"/>
              <a:t> in the </a:t>
            </a:r>
            <a:r>
              <a:rPr lang="fr-FR" sz="1300" i="1" dirty="0" err="1"/>
              <a:t>brain</a:t>
            </a:r>
            <a:r>
              <a:rPr lang="fr-FR" sz="1300" i="1" dirty="0"/>
              <a:t>: How </a:t>
            </a:r>
            <a:r>
              <a:rPr lang="fr-FR" sz="1300" i="1" dirty="0" err="1"/>
              <a:t>our</a:t>
            </a:r>
            <a:r>
              <a:rPr lang="fr-FR" sz="1300" i="1" dirty="0"/>
              <a:t> </a:t>
            </a:r>
            <a:r>
              <a:rPr lang="fr-FR" sz="1300" i="1" dirty="0" err="1"/>
              <a:t>minds</a:t>
            </a:r>
            <a:r>
              <a:rPr lang="fr-FR" sz="1300" i="1" dirty="0"/>
              <a:t> </a:t>
            </a:r>
            <a:r>
              <a:rPr lang="fr-FR" sz="1300" i="1" dirty="0" err="1"/>
              <a:t>share</a:t>
            </a:r>
            <a:r>
              <a:rPr lang="fr-FR" sz="1300" i="1" dirty="0"/>
              <a:t> actions and </a:t>
            </a:r>
            <a:r>
              <a:rPr lang="fr-FR" sz="1300" i="1" dirty="0" err="1"/>
              <a:t>emotions</a:t>
            </a:r>
            <a:r>
              <a:rPr lang="fr-FR" sz="1300" dirty="0"/>
              <a:t>. Oxford </a:t>
            </a:r>
            <a:r>
              <a:rPr lang="fr-FR" sz="1300" dirty="0" err="1"/>
              <a:t>University</a:t>
            </a:r>
            <a:r>
              <a:rPr lang="fr-FR" sz="1300" dirty="0"/>
              <a:t> </a:t>
            </a:r>
            <a:r>
              <a:rPr lang="fr-FR" sz="1300" dirty="0" err="1"/>
              <a:t>Press</a:t>
            </a:r>
            <a:r>
              <a:rPr lang="fr-FR" sz="1300" dirty="0"/>
              <a:t>, USA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Baron-Cohen, S., </a:t>
            </a:r>
            <a:r>
              <a:rPr lang="fr-FR" sz="1300" dirty="0" err="1"/>
              <a:t>Wheelwright</a:t>
            </a:r>
            <a:r>
              <a:rPr lang="fr-FR" sz="1300" dirty="0"/>
              <a:t>, S., Hill, J., </a:t>
            </a:r>
            <a:r>
              <a:rPr lang="fr-FR" sz="1300" dirty="0" err="1"/>
              <a:t>Raste</a:t>
            </a:r>
            <a:r>
              <a:rPr lang="fr-FR" sz="1300" dirty="0"/>
              <a:t>, Y., &amp; </a:t>
            </a:r>
            <a:r>
              <a:rPr lang="fr-FR" sz="1300" dirty="0" err="1"/>
              <a:t>Plumb</a:t>
            </a:r>
            <a:r>
              <a:rPr lang="fr-FR" sz="1300" dirty="0"/>
              <a:t>, I. (2001). The “Reading the </a:t>
            </a:r>
            <a:r>
              <a:rPr lang="fr-FR" sz="1300" dirty="0" err="1"/>
              <a:t>Mind</a:t>
            </a:r>
            <a:r>
              <a:rPr lang="fr-FR" sz="1300" dirty="0"/>
              <a:t> in the </a:t>
            </a:r>
            <a:r>
              <a:rPr lang="fr-FR" sz="1300" dirty="0" err="1"/>
              <a:t>Eyes</a:t>
            </a:r>
            <a:r>
              <a:rPr lang="fr-FR" sz="1300" dirty="0"/>
              <a:t>” Test </a:t>
            </a:r>
            <a:r>
              <a:rPr lang="fr-FR" sz="1300" dirty="0" err="1"/>
              <a:t>revised</a:t>
            </a:r>
            <a:r>
              <a:rPr lang="fr-FR" sz="1300" dirty="0"/>
              <a:t> version: a </a:t>
            </a:r>
            <a:r>
              <a:rPr lang="fr-FR" sz="1300" dirty="0" err="1"/>
              <a:t>study</a:t>
            </a:r>
            <a:r>
              <a:rPr lang="fr-FR" sz="1300" dirty="0"/>
              <a:t> </a:t>
            </a:r>
            <a:r>
              <a:rPr lang="fr-FR" sz="1300" dirty="0" err="1"/>
              <a:t>with</a:t>
            </a:r>
            <a:r>
              <a:rPr lang="fr-FR" sz="1300" dirty="0"/>
              <a:t> normal </a:t>
            </a:r>
            <a:r>
              <a:rPr lang="fr-FR" sz="1300" dirty="0" err="1"/>
              <a:t>adults</a:t>
            </a:r>
            <a:r>
              <a:rPr lang="fr-FR" sz="1300" dirty="0"/>
              <a:t>, and </a:t>
            </a:r>
            <a:r>
              <a:rPr lang="fr-FR" sz="1300" dirty="0" err="1"/>
              <a:t>adults</a:t>
            </a:r>
            <a:r>
              <a:rPr lang="fr-FR" sz="1300" dirty="0"/>
              <a:t> </a:t>
            </a:r>
            <a:r>
              <a:rPr lang="fr-FR" sz="1300" dirty="0" err="1"/>
              <a:t>with</a:t>
            </a:r>
            <a:r>
              <a:rPr lang="fr-FR" sz="1300" dirty="0"/>
              <a:t> Asperger syndrome or </a:t>
            </a:r>
            <a:r>
              <a:rPr lang="fr-FR" sz="1300" dirty="0" err="1"/>
              <a:t>high-functioning</a:t>
            </a:r>
            <a:r>
              <a:rPr lang="fr-FR" sz="1300" dirty="0"/>
              <a:t> </a:t>
            </a:r>
            <a:r>
              <a:rPr lang="fr-FR" sz="1300" dirty="0" err="1"/>
              <a:t>autism</a:t>
            </a:r>
            <a:r>
              <a:rPr lang="fr-FR" sz="1300" dirty="0"/>
              <a:t>. </a:t>
            </a:r>
            <a:r>
              <a:rPr lang="fr-FR" sz="1300" i="1" dirty="0"/>
              <a:t>The Journal of Child </a:t>
            </a:r>
            <a:r>
              <a:rPr lang="fr-FR" sz="1300" i="1" dirty="0" err="1"/>
              <a:t>Psychology</a:t>
            </a:r>
            <a:r>
              <a:rPr lang="fr-FR" sz="1300" i="1" dirty="0"/>
              <a:t> and </a:t>
            </a:r>
            <a:r>
              <a:rPr lang="fr-FR" sz="1300" i="1" dirty="0" err="1"/>
              <a:t>Psychiatry</a:t>
            </a:r>
            <a:r>
              <a:rPr lang="fr-FR" sz="1300" i="1" dirty="0"/>
              <a:t> and </a:t>
            </a:r>
            <a:r>
              <a:rPr lang="fr-FR" sz="1300" i="1" dirty="0" err="1"/>
              <a:t>Allied</a:t>
            </a:r>
            <a:r>
              <a:rPr lang="fr-FR" sz="1300" i="1" dirty="0"/>
              <a:t> Disciplines</a:t>
            </a:r>
            <a:r>
              <a:rPr lang="fr-FR" sz="1300" dirty="0"/>
              <a:t>, </a:t>
            </a:r>
            <a:r>
              <a:rPr lang="fr-FR" sz="1300" i="1" dirty="0"/>
              <a:t>42</a:t>
            </a:r>
            <a:r>
              <a:rPr lang="fr-FR" sz="1300" dirty="0"/>
              <a:t>(2), 241-251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Neal, D. </a:t>
            </a:r>
            <a:r>
              <a:rPr lang="fr-FR" sz="1300" dirty="0" err="1"/>
              <a:t>T</a:t>
            </a:r>
            <a:r>
              <a:rPr lang="fr-FR" sz="1300" dirty="0"/>
              <a:t>., &amp; Chartrand, </a:t>
            </a:r>
            <a:r>
              <a:rPr lang="fr-FR" sz="1300" dirty="0" err="1"/>
              <a:t>T</a:t>
            </a:r>
            <a:r>
              <a:rPr lang="fr-FR" sz="1300" dirty="0"/>
              <a:t>. L. (2011). </a:t>
            </a:r>
            <a:r>
              <a:rPr lang="fr-FR" sz="1300" dirty="0" err="1"/>
              <a:t>Embodied</a:t>
            </a:r>
            <a:r>
              <a:rPr lang="fr-FR" sz="1300" dirty="0"/>
              <a:t> </a:t>
            </a:r>
            <a:r>
              <a:rPr lang="fr-FR" sz="1300" dirty="0" err="1"/>
              <a:t>emotion</a:t>
            </a:r>
            <a:r>
              <a:rPr lang="fr-FR" sz="1300" dirty="0"/>
              <a:t> perception: </a:t>
            </a:r>
            <a:r>
              <a:rPr lang="fr-FR" sz="1300" dirty="0" err="1"/>
              <a:t>amplifying</a:t>
            </a:r>
            <a:r>
              <a:rPr lang="fr-FR" sz="1300" dirty="0"/>
              <a:t> and </a:t>
            </a:r>
            <a:r>
              <a:rPr lang="fr-FR" sz="1300" dirty="0" err="1"/>
              <a:t>dampening</a:t>
            </a:r>
            <a:r>
              <a:rPr lang="fr-FR" sz="1300" dirty="0"/>
              <a:t> facial feedback </a:t>
            </a:r>
            <a:r>
              <a:rPr lang="fr-FR" sz="1300" dirty="0" err="1"/>
              <a:t>modulates</a:t>
            </a:r>
            <a:r>
              <a:rPr lang="fr-FR" sz="1300" dirty="0"/>
              <a:t> </a:t>
            </a:r>
            <a:r>
              <a:rPr lang="fr-FR" sz="1300" dirty="0" err="1"/>
              <a:t>emotion</a:t>
            </a:r>
            <a:r>
              <a:rPr lang="fr-FR" sz="1300" dirty="0"/>
              <a:t> perception </a:t>
            </a:r>
            <a:r>
              <a:rPr lang="fr-FR" sz="1300" dirty="0" err="1"/>
              <a:t>accuracy</a:t>
            </a:r>
            <a:r>
              <a:rPr lang="fr-FR" sz="1300" dirty="0"/>
              <a:t>. </a:t>
            </a:r>
            <a:r>
              <a:rPr lang="fr-FR" sz="1300" i="1" dirty="0"/>
              <a:t>Social </a:t>
            </a:r>
            <a:r>
              <a:rPr lang="fr-FR" sz="1300" i="1" dirty="0" err="1"/>
              <a:t>Psychological</a:t>
            </a:r>
            <a:r>
              <a:rPr lang="fr-FR" sz="1300" i="1" dirty="0"/>
              <a:t> and </a:t>
            </a:r>
            <a:r>
              <a:rPr lang="fr-FR" sz="1300" i="1" dirty="0" err="1"/>
              <a:t>Personality</a:t>
            </a:r>
            <a:r>
              <a:rPr lang="fr-FR" sz="1300" i="1" dirty="0"/>
              <a:t> Science</a:t>
            </a:r>
            <a:r>
              <a:rPr lang="fr-FR" sz="1300" dirty="0"/>
              <a:t>, </a:t>
            </a:r>
            <a:r>
              <a:rPr lang="fr-FR" sz="1300" i="1" dirty="0"/>
              <a:t>2</a:t>
            </a:r>
            <a:r>
              <a:rPr lang="fr-FR" sz="1300" dirty="0"/>
              <a:t>(6), 673-678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Ramseyer, F., &amp; </a:t>
            </a:r>
            <a:r>
              <a:rPr lang="fr-FR" sz="1300" dirty="0" err="1"/>
              <a:t>Tschacher</a:t>
            </a:r>
            <a:r>
              <a:rPr lang="fr-FR" sz="1300" dirty="0"/>
              <a:t>, W. (2011). </a:t>
            </a:r>
            <a:r>
              <a:rPr lang="fr-FR" sz="1300" dirty="0" err="1"/>
              <a:t>Nonverbal</a:t>
            </a:r>
            <a:r>
              <a:rPr lang="fr-FR" sz="1300" dirty="0"/>
              <a:t> </a:t>
            </a:r>
            <a:r>
              <a:rPr lang="fr-FR" sz="1300" dirty="0" err="1"/>
              <a:t>synchrony</a:t>
            </a:r>
            <a:r>
              <a:rPr lang="fr-FR" sz="1300" dirty="0"/>
              <a:t> in </a:t>
            </a:r>
            <a:r>
              <a:rPr lang="fr-FR" sz="1300" dirty="0" err="1"/>
              <a:t>psychotherapy</a:t>
            </a:r>
            <a:r>
              <a:rPr lang="fr-FR" sz="1300" dirty="0"/>
              <a:t>: </a:t>
            </a:r>
            <a:r>
              <a:rPr lang="fr-FR" sz="1300" dirty="0" err="1"/>
              <a:t>coordinated</a:t>
            </a:r>
            <a:r>
              <a:rPr lang="fr-FR" sz="1300" dirty="0"/>
              <a:t> body </a:t>
            </a:r>
            <a:r>
              <a:rPr lang="fr-FR" sz="1300" dirty="0" err="1"/>
              <a:t>movement</a:t>
            </a:r>
            <a:r>
              <a:rPr lang="fr-FR" sz="1300" dirty="0"/>
              <a:t> </a:t>
            </a:r>
            <a:r>
              <a:rPr lang="fr-FR" sz="1300" dirty="0" err="1"/>
              <a:t>reflects</a:t>
            </a:r>
            <a:r>
              <a:rPr lang="fr-FR" sz="1300" dirty="0"/>
              <a:t> </a:t>
            </a:r>
            <a:r>
              <a:rPr lang="fr-FR" sz="1300" dirty="0" err="1"/>
              <a:t>relationship</a:t>
            </a:r>
            <a:r>
              <a:rPr lang="fr-FR" sz="1300" dirty="0"/>
              <a:t> </a:t>
            </a:r>
            <a:r>
              <a:rPr lang="fr-FR" sz="1300" dirty="0" err="1"/>
              <a:t>quality</a:t>
            </a:r>
            <a:r>
              <a:rPr lang="fr-FR" sz="1300" dirty="0"/>
              <a:t> and </a:t>
            </a:r>
            <a:r>
              <a:rPr lang="fr-FR" sz="1300" dirty="0" err="1"/>
              <a:t>outcome</a:t>
            </a:r>
            <a:r>
              <a:rPr lang="fr-FR" sz="1300" dirty="0"/>
              <a:t>. </a:t>
            </a:r>
            <a:r>
              <a:rPr lang="fr-FR" sz="1300" i="1" dirty="0"/>
              <a:t>Journal of consulting and </a:t>
            </a:r>
            <a:r>
              <a:rPr lang="fr-FR" sz="1300" i="1" dirty="0" err="1"/>
              <a:t>clinical</a:t>
            </a:r>
            <a:r>
              <a:rPr lang="fr-FR" sz="1300" i="1" dirty="0"/>
              <a:t> </a:t>
            </a:r>
            <a:r>
              <a:rPr lang="fr-FR" sz="1300" i="1" dirty="0" err="1"/>
              <a:t>psychology</a:t>
            </a:r>
            <a:r>
              <a:rPr lang="fr-FR" sz="1300" dirty="0"/>
              <a:t>, </a:t>
            </a:r>
            <a:r>
              <a:rPr lang="fr-FR" sz="1300" i="1" dirty="0"/>
              <a:t>79</a:t>
            </a:r>
            <a:r>
              <a:rPr lang="fr-FR" sz="1300" dirty="0"/>
              <a:t>(3), 284</a:t>
            </a:r>
            <a:r>
              <a:rPr lang="fr-FR" sz="1300" dirty="0" smtClean="0"/>
              <a:t>.</a:t>
            </a:r>
          </a:p>
          <a:p>
            <a:r>
              <a:rPr lang="fr-FR" sz="1300" dirty="0" err="1"/>
              <a:t>Sackett</a:t>
            </a:r>
            <a:r>
              <a:rPr lang="fr-FR" sz="1300" dirty="0"/>
              <a:t>, D. L., Rosenberg, W. M., Gray, J. M., </a:t>
            </a:r>
            <a:r>
              <a:rPr lang="fr-FR" sz="1300" dirty="0" err="1"/>
              <a:t>Haynes</a:t>
            </a:r>
            <a:r>
              <a:rPr lang="fr-FR" sz="1300" dirty="0"/>
              <a:t>, R. B., &amp; Richardson, W. S. (1996). Evidence </a:t>
            </a:r>
            <a:r>
              <a:rPr lang="fr-FR" sz="1300" dirty="0" err="1"/>
              <a:t>based</a:t>
            </a:r>
            <a:r>
              <a:rPr lang="fr-FR" sz="1300" dirty="0"/>
              <a:t> </a:t>
            </a:r>
            <a:r>
              <a:rPr lang="fr-FR" sz="1300" dirty="0" err="1"/>
              <a:t>medicine</a:t>
            </a:r>
            <a:r>
              <a:rPr lang="fr-FR" sz="1300" dirty="0"/>
              <a:t>. </a:t>
            </a:r>
            <a:r>
              <a:rPr lang="fr-FR" sz="1300" i="1" dirty="0"/>
              <a:t>BMJ: British </a:t>
            </a:r>
            <a:r>
              <a:rPr lang="fr-FR" sz="1300" i="1" dirty="0" err="1"/>
              <a:t>Medical</a:t>
            </a:r>
            <a:r>
              <a:rPr lang="fr-FR" sz="1300" i="1" dirty="0"/>
              <a:t> Journal</a:t>
            </a:r>
            <a:r>
              <a:rPr lang="fr-FR" sz="1300" dirty="0"/>
              <a:t>, </a:t>
            </a:r>
            <a:r>
              <a:rPr lang="fr-FR" sz="1300" i="1" dirty="0"/>
              <a:t>313</a:t>
            </a:r>
            <a:r>
              <a:rPr lang="fr-FR" sz="1300" dirty="0"/>
              <a:t>(7050), 170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Ward, J., Cody, J., </a:t>
            </a:r>
            <a:r>
              <a:rPr lang="fr-FR" sz="1300" dirty="0" err="1"/>
              <a:t>Schaal</a:t>
            </a:r>
            <a:r>
              <a:rPr lang="fr-FR" sz="1300" dirty="0"/>
              <a:t>, M., &amp; </a:t>
            </a:r>
            <a:r>
              <a:rPr lang="fr-FR" sz="1300" dirty="0" err="1"/>
              <a:t>Hojat</a:t>
            </a:r>
            <a:r>
              <a:rPr lang="fr-FR" sz="1300" dirty="0"/>
              <a:t>, M. (2012). The </a:t>
            </a:r>
            <a:r>
              <a:rPr lang="fr-FR" sz="1300" dirty="0" err="1"/>
              <a:t>empathy</a:t>
            </a:r>
            <a:r>
              <a:rPr lang="fr-FR" sz="1300" dirty="0"/>
              <a:t> </a:t>
            </a:r>
            <a:r>
              <a:rPr lang="fr-FR" sz="1300" dirty="0" err="1"/>
              <a:t>enigma</a:t>
            </a:r>
            <a:r>
              <a:rPr lang="fr-FR" sz="1300" dirty="0"/>
              <a:t>: an </a:t>
            </a:r>
            <a:r>
              <a:rPr lang="fr-FR" sz="1300" dirty="0" err="1"/>
              <a:t>empirical</a:t>
            </a:r>
            <a:r>
              <a:rPr lang="fr-FR" sz="1300" dirty="0"/>
              <a:t> </a:t>
            </a:r>
            <a:r>
              <a:rPr lang="fr-FR" sz="1300" dirty="0" err="1"/>
              <a:t>study</a:t>
            </a:r>
            <a:r>
              <a:rPr lang="fr-FR" sz="1300" dirty="0"/>
              <a:t> of </a:t>
            </a:r>
            <a:r>
              <a:rPr lang="fr-FR" sz="1300" dirty="0" err="1"/>
              <a:t>decline</a:t>
            </a:r>
            <a:r>
              <a:rPr lang="fr-FR" sz="1300" dirty="0"/>
              <a:t> in </a:t>
            </a:r>
            <a:r>
              <a:rPr lang="fr-FR" sz="1300" dirty="0" err="1"/>
              <a:t>empathy</a:t>
            </a:r>
            <a:r>
              <a:rPr lang="fr-FR" sz="1300" dirty="0"/>
              <a:t> </a:t>
            </a:r>
            <a:r>
              <a:rPr lang="fr-FR" sz="1300" dirty="0" err="1"/>
              <a:t>among</a:t>
            </a:r>
            <a:r>
              <a:rPr lang="fr-FR" sz="1300" dirty="0"/>
              <a:t> </a:t>
            </a:r>
            <a:r>
              <a:rPr lang="fr-FR" sz="1300" dirty="0" err="1"/>
              <a:t>undergraduate</a:t>
            </a:r>
            <a:r>
              <a:rPr lang="fr-FR" sz="1300" dirty="0"/>
              <a:t> nursing </a:t>
            </a:r>
            <a:r>
              <a:rPr lang="fr-FR" sz="1300" dirty="0" err="1"/>
              <a:t>students</a:t>
            </a:r>
            <a:r>
              <a:rPr lang="fr-FR" sz="1300" dirty="0"/>
              <a:t>. </a:t>
            </a:r>
            <a:r>
              <a:rPr lang="fr-FR" sz="1300" i="1" dirty="0"/>
              <a:t>Journal of Professional Nursing</a:t>
            </a:r>
            <a:r>
              <a:rPr lang="fr-FR" sz="1300" dirty="0"/>
              <a:t>, </a:t>
            </a:r>
            <a:r>
              <a:rPr lang="fr-FR" sz="1300" i="1" dirty="0"/>
              <a:t>28</a:t>
            </a:r>
            <a:r>
              <a:rPr lang="fr-FR" sz="1300" dirty="0"/>
              <a:t>(1), 34-40</a:t>
            </a:r>
            <a:r>
              <a:rPr lang="fr-FR" sz="1300" dirty="0" smtClean="0"/>
              <a:t>.</a:t>
            </a:r>
          </a:p>
          <a:p>
            <a:r>
              <a:rPr lang="fr-FR" sz="1300" dirty="0" err="1"/>
              <a:t>Hojat</a:t>
            </a:r>
            <a:r>
              <a:rPr lang="fr-FR" sz="1300" dirty="0"/>
              <a:t>, M., </a:t>
            </a:r>
            <a:r>
              <a:rPr lang="fr-FR" sz="1300" dirty="0" err="1"/>
              <a:t>Loius</a:t>
            </a:r>
            <a:r>
              <a:rPr lang="fr-FR" sz="1300" dirty="0"/>
              <a:t>, D., Markham, F., </a:t>
            </a:r>
            <a:r>
              <a:rPr lang="fr-FR" sz="1300" dirty="0" err="1"/>
              <a:t>Wender</a:t>
            </a:r>
            <a:r>
              <a:rPr lang="fr-FR" sz="1300" dirty="0"/>
              <a:t>, R., </a:t>
            </a:r>
            <a:r>
              <a:rPr lang="fr-FR" sz="1300" dirty="0" err="1"/>
              <a:t>Rabinowitz</a:t>
            </a:r>
            <a:r>
              <a:rPr lang="fr-FR" sz="1300" dirty="0"/>
              <a:t>, C., &amp; </a:t>
            </a:r>
            <a:r>
              <a:rPr lang="fr-FR" sz="1300" dirty="0" err="1"/>
              <a:t>Gonnella</a:t>
            </a:r>
            <a:r>
              <a:rPr lang="fr-FR" sz="1300" dirty="0"/>
              <a:t>, J. (2011). </a:t>
            </a:r>
            <a:r>
              <a:rPr lang="fr-FR" sz="1300" dirty="0" err="1"/>
              <a:t>Physicians</a:t>
            </a:r>
            <a:r>
              <a:rPr lang="fr-FR" sz="1300" dirty="0"/>
              <a:t>’ </a:t>
            </a:r>
            <a:r>
              <a:rPr lang="fr-FR" sz="1300" dirty="0" err="1"/>
              <a:t>empathy</a:t>
            </a:r>
            <a:r>
              <a:rPr lang="fr-FR" sz="1300" dirty="0"/>
              <a:t> and </a:t>
            </a:r>
            <a:r>
              <a:rPr lang="fr-FR" sz="1300" dirty="0" err="1"/>
              <a:t>clinical</a:t>
            </a:r>
            <a:r>
              <a:rPr lang="fr-FR" sz="1300" dirty="0"/>
              <a:t> </a:t>
            </a:r>
            <a:r>
              <a:rPr lang="fr-FR" sz="1300" dirty="0" err="1"/>
              <a:t>outcomes</a:t>
            </a:r>
            <a:r>
              <a:rPr lang="fr-FR" sz="1300" dirty="0"/>
              <a:t> for </a:t>
            </a:r>
            <a:r>
              <a:rPr lang="fr-FR" sz="1300" dirty="0" err="1"/>
              <a:t>diabetic</a:t>
            </a:r>
            <a:r>
              <a:rPr lang="fr-FR" sz="1300" dirty="0"/>
              <a:t> patients. </a:t>
            </a:r>
            <a:r>
              <a:rPr lang="fr-FR" sz="1300" dirty="0" err="1"/>
              <a:t>Academic</a:t>
            </a:r>
            <a:r>
              <a:rPr lang="fr-FR" sz="1300" dirty="0"/>
              <a:t> </a:t>
            </a:r>
            <a:r>
              <a:rPr lang="fr-FR" sz="1300" dirty="0" err="1"/>
              <a:t>Medicine</a:t>
            </a:r>
            <a:r>
              <a:rPr lang="fr-FR" sz="1300" dirty="0"/>
              <a:t>, 86(3), 359–364. </a:t>
            </a:r>
            <a:endParaRPr lang="fr-FR" sz="1300" dirty="0" smtClean="0"/>
          </a:p>
          <a:p>
            <a:r>
              <a:rPr lang="fr-FR" sz="1300" dirty="0" err="1"/>
              <a:t>Rakel</a:t>
            </a:r>
            <a:r>
              <a:rPr lang="fr-FR" sz="1300" dirty="0"/>
              <a:t>, D. P., </a:t>
            </a:r>
            <a:r>
              <a:rPr lang="fr-FR" sz="1300" dirty="0" err="1"/>
              <a:t>Hoeft</a:t>
            </a:r>
            <a:r>
              <a:rPr lang="fr-FR" sz="1300" dirty="0"/>
              <a:t>, </a:t>
            </a:r>
            <a:r>
              <a:rPr lang="fr-FR" sz="1300" dirty="0" err="1"/>
              <a:t>T</a:t>
            </a:r>
            <a:r>
              <a:rPr lang="fr-FR" sz="1300" dirty="0"/>
              <a:t>. J., </a:t>
            </a:r>
            <a:r>
              <a:rPr lang="fr-FR" sz="1300" dirty="0" err="1"/>
              <a:t>Barrett</a:t>
            </a:r>
            <a:r>
              <a:rPr lang="fr-FR" sz="1300" dirty="0"/>
              <a:t>, B. P., </a:t>
            </a:r>
            <a:r>
              <a:rPr lang="fr-FR" sz="1300" dirty="0" err="1"/>
              <a:t>Chewning</a:t>
            </a:r>
            <a:r>
              <a:rPr lang="fr-FR" sz="1300" dirty="0"/>
              <a:t>, B. A., Craig, B. M., &amp; </a:t>
            </a:r>
            <a:r>
              <a:rPr lang="fr-FR" sz="1300" dirty="0" err="1"/>
              <a:t>Niu</a:t>
            </a:r>
            <a:r>
              <a:rPr lang="fr-FR" sz="1300" dirty="0"/>
              <a:t>, M. (2009). </a:t>
            </a:r>
            <a:r>
              <a:rPr lang="fr-FR" sz="1300" dirty="0" err="1"/>
              <a:t>Practitioner</a:t>
            </a:r>
            <a:r>
              <a:rPr lang="fr-FR" sz="1300" dirty="0"/>
              <a:t> </a:t>
            </a:r>
            <a:r>
              <a:rPr lang="fr-FR" sz="1300" dirty="0" err="1"/>
              <a:t>empathy</a:t>
            </a:r>
            <a:r>
              <a:rPr lang="fr-FR" sz="1300" dirty="0"/>
              <a:t> and the duration of the </a:t>
            </a:r>
            <a:r>
              <a:rPr lang="fr-FR" sz="1300" dirty="0" err="1"/>
              <a:t>common</a:t>
            </a:r>
            <a:r>
              <a:rPr lang="fr-FR" sz="1300" dirty="0"/>
              <a:t> cold. </a:t>
            </a:r>
            <a:r>
              <a:rPr lang="fr-FR" sz="1300" i="1" dirty="0" err="1"/>
              <a:t>Family</a:t>
            </a:r>
            <a:r>
              <a:rPr lang="fr-FR" sz="1300" i="1" dirty="0"/>
              <a:t> </a:t>
            </a:r>
            <a:r>
              <a:rPr lang="fr-FR" sz="1300" i="1" dirty="0" err="1"/>
              <a:t>medicine</a:t>
            </a:r>
            <a:r>
              <a:rPr lang="fr-FR" sz="1300" dirty="0"/>
              <a:t>, </a:t>
            </a:r>
            <a:r>
              <a:rPr lang="fr-FR" sz="1300" i="1" dirty="0"/>
              <a:t>41</a:t>
            </a:r>
            <a:r>
              <a:rPr lang="fr-FR" sz="1300" dirty="0"/>
              <a:t>(7), 494</a:t>
            </a:r>
            <a:r>
              <a:rPr lang="fr-FR" sz="1300" dirty="0" smtClean="0"/>
              <a:t>.</a:t>
            </a:r>
          </a:p>
          <a:p>
            <a:r>
              <a:rPr lang="fr-FR" sz="1300" dirty="0" err="1"/>
              <a:t>Lebowitz</a:t>
            </a:r>
            <a:r>
              <a:rPr lang="fr-FR" sz="1300" dirty="0"/>
              <a:t>, M. S., &amp; </a:t>
            </a:r>
            <a:r>
              <a:rPr lang="fr-FR" sz="1300" dirty="0" err="1"/>
              <a:t>Ahn</a:t>
            </a:r>
            <a:r>
              <a:rPr lang="fr-FR" sz="1300" dirty="0"/>
              <a:t>, W. K. (2014). </a:t>
            </a:r>
            <a:r>
              <a:rPr lang="fr-FR" sz="1300" dirty="0" err="1"/>
              <a:t>Effects</a:t>
            </a:r>
            <a:r>
              <a:rPr lang="fr-FR" sz="1300" dirty="0"/>
              <a:t> of </a:t>
            </a:r>
            <a:r>
              <a:rPr lang="fr-FR" sz="1300" dirty="0" err="1"/>
              <a:t>biological</a:t>
            </a:r>
            <a:r>
              <a:rPr lang="fr-FR" sz="1300" dirty="0"/>
              <a:t> </a:t>
            </a:r>
            <a:r>
              <a:rPr lang="fr-FR" sz="1300" dirty="0" err="1"/>
              <a:t>explanations</a:t>
            </a:r>
            <a:r>
              <a:rPr lang="fr-FR" sz="1300" dirty="0"/>
              <a:t> for mental </a:t>
            </a:r>
            <a:r>
              <a:rPr lang="fr-FR" sz="1300" dirty="0" err="1"/>
              <a:t>disorders</a:t>
            </a:r>
            <a:r>
              <a:rPr lang="fr-FR" sz="1300" dirty="0"/>
              <a:t> on </a:t>
            </a:r>
            <a:r>
              <a:rPr lang="fr-FR" sz="1300" dirty="0" err="1"/>
              <a:t>clinicians</a:t>
            </a:r>
            <a:r>
              <a:rPr lang="fr-FR" sz="1300" dirty="0"/>
              <a:t>’ </a:t>
            </a:r>
            <a:r>
              <a:rPr lang="fr-FR" sz="1300" dirty="0" err="1"/>
              <a:t>empathy</a:t>
            </a:r>
            <a:r>
              <a:rPr lang="fr-FR" sz="1300" dirty="0"/>
              <a:t>. </a:t>
            </a:r>
            <a:r>
              <a:rPr lang="fr-FR" sz="1300" i="1" dirty="0" err="1"/>
              <a:t>Proceedings</a:t>
            </a:r>
            <a:r>
              <a:rPr lang="fr-FR" sz="1300" i="1" dirty="0"/>
              <a:t> of the National </a:t>
            </a:r>
            <a:r>
              <a:rPr lang="fr-FR" sz="1300" i="1" dirty="0" err="1"/>
              <a:t>Academy</a:t>
            </a:r>
            <a:r>
              <a:rPr lang="fr-FR" sz="1300" i="1" dirty="0"/>
              <a:t> of Sciences</a:t>
            </a:r>
            <a:r>
              <a:rPr lang="fr-FR" sz="1300" dirty="0"/>
              <a:t>, </a:t>
            </a:r>
            <a:r>
              <a:rPr lang="fr-FR" sz="1300" i="1" dirty="0"/>
              <a:t>111</a:t>
            </a:r>
            <a:r>
              <a:rPr lang="fr-FR" sz="1300" dirty="0"/>
              <a:t>(50), 17786-17790</a:t>
            </a:r>
            <a:r>
              <a:rPr lang="fr-FR" sz="1300" dirty="0" smtClean="0"/>
              <a:t>.</a:t>
            </a:r>
          </a:p>
          <a:p>
            <a:r>
              <a:rPr lang="en-US" sz="1300" dirty="0">
                <a:ea typeface="ＭＳ Ｐゴシック" charset="0"/>
                <a:cs typeface="Calibri"/>
                <a:sym typeface="Times" charset="0"/>
              </a:rPr>
              <a:t>Guide de l</a:t>
            </a:r>
            <a:r>
              <a:rPr lang="fr-FR" sz="1300" dirty="0">
                <a:ea typeface="ＭＳ Ｐゴシック" charset="0"/>
                <a:cs typeface="Calibri"/>
                <a:sym typeface="Times" charset="0"/>
              </a:rPr>
              <a:t>’</a:t>
            </a:r>
            <a:r>
              <a:rPr lang="en-US" altLang="ja-JP" sz="1300" dirty="0" err="1">
                <a:cs typeface="Calibri"/>
                <a:sym typeface="Times" charset="0"/>
              </a:rPr>
              <a:t>entretien</a:t>
            </a:r>
            <a:r>
              <a:rPr lang="en-US" altLang="ja-JP" sz="1300" dirty="0">
                <a:cs typeface="Calibri"/>
                <a:sym typeface="Times" charset="0"/>
              </a:rPr>
              <a:t> </a:t>
            </a:r>
            <a:r>
              <a:rPr lang="en-US" altLang="ja-JP" sz="1300" dirty="0" err="1">
                <a:cs typeface="Calibri"/>
                <a:sym typeface="Times" charset="0"/>
              </a:rPr>
              <a:t>psychiatrique</a:t>
            </a:r>
            <a:r>
              <a:rPr lang="en-US" altLang="ja-JP" sz="1300" dirty="0">
                <a:cs typeface="Calibri"/>
                <a:sym typeface="Times" charset="0"/>
              </a:rPr>
              <a:t>, Shea, 2005</a:t>
            </a:r>
            <a:endParaRPr lang="en-US" sz="1300" dirty="0">
              <a:cs typeface="Calibri"/>
              <a:sym typeface="Times" charset="0"/>
            </a:endParaRPr>
          </a:p>
          <a:p>
            <a:r>
              <a:rPr lang="en-US" sz="1300" dirty="0"/>
              <a:t>Miller et </a:t>
            </a:r>
            <a:r>
              <a:rPr lang="en-US" sz="1300" dirty="0" err="1"/>
              <a:t>Rollnick</a:t>
            </a:r>
            <a:r>
              <a:rPr lang="en-US" sz="1300" dirty="0"/>
              <a:t> (2002, p. 25 ; </a:t>
            </a:r>
            <a:r>
              <a:rPr lang="en-US" sz="1300" dirty="0" err="1"/>
              <a:t>traduction</a:t>
            </a:r>
            <a:r>
              <a:rPr lang="en-US" sz="1300" dirty="0"/>
              <a:t> </a:t>
            </a:r>
            <a:r>
              <a:rPr lang="en-US" sz="1300" dirty="0" err="1"/>
              <a:t>française</a:t>
            </a:r>
            <a:r>
              <a:rPr lang="en-US" sz="1300" dirty="0"/>
              <a:t> : 2006, p. 31) </a:t>
            </a:r>
            <a:endParaRPr lang="en-US" sz="1300" dirty="0" smtClean="0"/>
          </a:p>
          <a:p>
            <a:r>
              <a:rPr lang="en-US" sz="1300" dirty="0" err="1"/>
              <a:t>L'alliance</a:t>
            </a:r>
            <a:r>
              <a:rPr lang="en-US" sz="1300" dirty="0"/>
              <a:t> </a:t>
            </a:r>
            <a:r>
              <a:rPr lang="en-US" sz="1300" dirty="0" err="1" smtClean="0"/>
              <a:t>thérapeutique</a:t>
            </a:r>
            <a:r>
              <a:rPr lang="en-US" sz="1300" dirty="0" smtClean="0"/>
              <a:t>, </a:t>
            </a:r>
            <a:r>
              <a:rPr lang="en-US" sz="1300" dirty="0" err="1" smtClean="0"/>
              <a:t>ch</a:t>
            </a:r>
            <a:r>
              <a:rPr lang="en-US" sz="1300" dirty="0" smtClean="0"/>
              <a:t> </a:t>
            </a:r>
            <a:r>
              <a:rPr lang="en-US" sz="1300" dirty="0" err="1" smtClean="0"/>
              <a:t>Cungi</a:t>
            </a:r>
            <a:r>
              <a:rPr lang="en-US" sz="1300" dirty="0" smtClean="0"/>
              <a:t>, Ed Retz</a:t>
            </a:r>
          </a:p>
          <a:p>
            <a:r>
              <a:rPr lang="en-US" sz="1300" dirty="0"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LA SOUMISSION LIBREMENT CONSENTIE, JOULE/BEAUVOIS P.72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70978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3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/>
          <p:cNvCxnSpPr/>
          <p:nvPr/>
        </p:nvCxnSpPr>
        <p:spPr>
          <a:xfrm flipV="1">
            <a:off x="4182314" y="1539322"/>
            <a:ext cx="12829" cy="202677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259487" y="952183"/>
            <a:ext cx="443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Est-ce que ça marche et pourquoi le fait-on? Médecine, pédagogie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494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06934"/>
            <a:ext cx="8229600" cy="1143000"/>
          </a:xfrm>
        </p:spPr>
        <p:txBody>
          <a:bodyPr/>
          <a:lstStyle/>
          <a:p>
            <a:r>
              <a:rPr lang="fr-FR" dirty="0" smtClean="0"/>
              <a:t>L’autisme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987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645"/>
            <a:ext cx="8229600" cy="1143000"/>
          </a:xfrm>
        </p:spPr>
        <p:txBody>
          <a:bodyPr/>
          <a:lstStyle/>
          <a:p>
            <a:r>
              <a:rPr lang="fr-FR" dirty="0" smtClean="0"/>
              <a:t>L’autisme (TSA)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2337-F49B-4595-944F-7FF9015AB45E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00" y="4586970"/>
            <a:ext cx="4137944" cy="213450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1713738"/>
            <a:ext cx="9801412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Font typeface="Arial"/>
              <a:buChar char="•"/>
            </a:pPr>
            <a:r>
              <a:rPr lang="fr-FR" sz="2600" dirty="0" smtClean="0">
                <a:solidFill>
                  <a:prstClr val="black"/>
                </a:solidFill>
              </a:rPr>
              <a:t>Troubles socialisation, communication, intérêts restreints et stéréotypés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</a:pPr>
            <a:r>
              <a:rPr lang="fr-FR" sz="2600" dirty="0" err="1" smtClean="0">
                <a:solidFill>
                  <a:prstClr val="black"/>
                </a:solidFill>
              </a:rPr>
              <a:t>PathologieS</a:t>
            </a:r>
            <a:r>
              <a:rPr lang="fr-FR" sz="2600" dirty="0" smtClean="0">
                <a:solidFill>
                  <a:prstClr val="black"/>
                </a:solidFill>
              </a:rPr>
              <a:t> fréquentes (</a:t>
            </a:r>
            <a:r>
              <a:rPr lang="fr-FR" sz="2600" dirty="0"/>
              <a:t>1</a:t>
            </a:r>
            <a:r>
              <a:rPr lang="fr-FR" sz="2600" dirty="0" smtClean="0"/>
              <a:t>%</a:t>
            </a:r>
            <a:r>
              <a:rPr lang="fr-FR" sz="2600" dirty="0" smtClean="0">
                <a:solidFill>
                  <a:prstClr val="black"/>
                </a:solidFill>
              </a:rPr>
              <a:t> population) </a:t>
            </a:r>
            <a:r>
              <a:rPr lang="fr-FR" sz="2600" dirty="0">
                <a:solidFill>
                  <a:prstClr val="black"/>
                </a:solidFill>
              </a:rPr>
              <a:t>et </a:t>
            </a:r>
            <a:r>
              <a:rPr lang="fr-FR" sz="2600" dirty="0" smtClean="0">
                <a:solidFill>
                  <a:prstClr val="black"/>
                </a:solidFill>
              </a:rPr>
              <a:t>complexes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</a:pPr>
            <a:r>
              <a:rPr lang="fr-FR" sz="2600" dirty="0">
                <a:solidFill>
                  <a:prstClr val="black"/>
                </a:solidFill>
              </a:rPr>
              <a:t>Comorbidités psychiatriques +</a:t>
            </a:r>
            <a:r>
              <a:rPr lang="fr-FR" sz="2600" dirty="0" smtClean="0">
                <a:solidFill>
                  <a:prstClr val="black"/>
                </a:solidFill>
              </a:rPr>
              <a:t>+ : </a:t>
            </a:r>
            <a:r>
              <a:rPr lang="fr-FR" sz="2600" dirty="0" err="1" smtClean="0">
                <a:solidFill>
                  <a:prstClr val="black"/>
                </a:solidFill>
              </a:rPr>
              <a:t>tb</a:t>
            </a:r>
            <a:r>
              <a:rPr lang="fr-FR" sz="2600" dirty="0" smtClean="0">
                <a:solidFill>
                  <a:prstClr val="black"/>
                </a:solidFill>
              </a:rPr>
              <a:t> </a:t>
            </a:r>
            <a:r>
              <a:rPr lang="fr-FR" sz="2600" dirty="0" smtClean="0"/>
              <a:t>langage</a:t>
            </a:r>
            <a:r>
              <a:rPr lang="fr-FR" sz="2600" dirty="0"/>
              <a:t>, moteur, </a:t>
            </a:r>
            <a:endParaRPr lang="fr-FR" sz="2600" dirty="0" smtClean="0"/>
          </a:p>
          <a:p>
            <a:pPr>
              <a:spcBef>
                <a:spcPct val="20000"/>
              </a:spcBef>
            </a:pPr>
            <a:r>
              <a:rPr lang="fr-FR" sz="2600" dirty="0" smtClean="0"/>
              <a:t>attentionnel</a:t>
            </a:r>
            <a:r>
              <a:rPr lang="fr-FR" sz="2600" dirty="0"/>
              <a:t>, </a:t>
            </a:r>
            <a:r>
              <a:rPr lang="fr-FR" sz="2600" dirty="0" smtClean="0"/>
              <a:t>intelligence</a:t>
            </a:r>
            <a:endParaRPr lang="fr-FR" sz="2600" dirty="0" smtClean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08107" y="6171684"/>
            <a:ext cx="383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American </a:t>
            </a:r>
            <a:r>
              <a:rPr lang="fr-FR" dirty="0" err="1"/>
              <a:t>Psychiatric</a:t>
            </a:r>
            <a:r>
              <a:rPr lang="fr-FR" dirty="0"/>
              <a:t> Association, </a:t>
            </a:r>
            <a:r>
              <a:rPr lang="fr-FR" dirty="0" smtClean="0"/>
              <a:t>2013 </a:t>
            </a:r>
            <a:endParaRPr lang="fr-FR" dirty="0"/>
          </a:p>
        </p:txBody>
      </p:sp>
      <p:grpSp>
        <p:nvGrpSpPr>
          <p:cNvPr id="5" name="Grouper 4"/>
          <p:cNvGrpSpPr/>
          <p:nvPr/>
        </p:nvGrpSpPr>
        <p:grpSpPr>
          <a:xfrm>
            <a:off x="5108107" y="3689638"/>
            <a:ext cx="3578693" cy="2356165"/>
            <a:chOff x="5108107" y="3689638"/>
            <a:chExt cx="3578693" cy="2356165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8107" y="3689638"/>
              <a:ext cx="2199837" cy="2004648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9381" y="4844766"/>
              <a:ext cx="2317419" cy="1201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9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30" y="107673"/>
            <a:ext cx="7762276" cy="57078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9358" y="6047292"/>
            <a:ext cx="8166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dirty="0" smtClean="0"/>
              <a:t>Cumulative Incidence of </a:t>
            </a:r>
            <a:r>
              <a:rPr lang="fr-FR" dirty="0" err="1" smtClean="0"/>
              <a:t>Autism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Adulthood</a:t>
            </a:r>
            <a:r>
              <a:rPr lang="fr-FR" dirty="0" smtClean="0"/>
              <a:t> for </a:t>
            </a:r>
            <a:r>
              <a:rPr lang="fr-FR" dirty="0" err="1" smtClean="0"/>
              <a:t>Birth</a:t>
            </a:r>
            <a:r>
              <a:rPr lang="fr-FR" dirty="0" smtClean="0"/>
              <a:t> </a:t>
            </a:r>
            <a:r>
              <a:rPr lang="fr-FR" dirty="0" err="1" smtClean="0"/>
              <a:t>Cohorts</a:t>
            </a:r>
            <a:r>
              <a:rPr lang="fr-FR" dirty="0" smtClean="0"/>
              <a:t> in </a:t>
            </a:r>
            <a:r>
              <a:rPr lang="fr-FR" dirty="0" err="1" smtClean="0"/>
              <a:t>Denmark</a:t>
            </a:r>
            <a:r>
              <a:rPr lang="fr-FR" dirty="0" smtClean="0"/>
              <a:t>, 1980-2012 </a:t>
            </a:r>
            <a:r>
              <a:rPr lang="fr-FR" dirty="0" err="1" smtClean="0"/>
              <a:t>Schendel</a:t>
            </a:r>
            <a:r>
              <a:rPr lang="fr-FR" dirty="0" smtClean="0"/>
              <a:t>, </a:t>
            </a:r>
            <a:r>
              <a:rPr lang="fr-FR" dirty="0" err="1" smtClean="0"/>
              <a:t>Thorsteinsson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550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0212" y="298540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Impact et Traitements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A2337-F49B-4595-944F-7FF9015AB45E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06170" y="1441540"/>
            <a:ext cx="8062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Impact </a:t>
            </a:r>
            <a:r>
              <a:rPr lang="fr-FR" dirty="0"/>
              <a:t>familial (coûts indirects +++), scolaire, </a:t>
            </a:r>
            <a:r>
              <a:rPr lang="fr-FR" dirty="0" smtClean="0"/>
              <a:t>professionnel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Médicaments peu efficaces et mal tolérés (attention antipsychotiques)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592" y="2609538"/>
            <a:ext cx="5554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i="1" dirty="0" smtClean="0">
                <a:solidFill>
                  <a:srgbClr val="333333"/>
                </a:solidFill>
                <a:ea typeface="Calibri" panose="020F0502020204030204" pitchFamily="34" charset="0"/>
              </a:rPr>
              <a:t>Remédiation cognitive précoce </a:t>
            </a:r>
            <a:r>
              <a:rPr lang="fr-FR" i="1" dirty="0" smtClean="0">
                <a:solidFill>
                  <a:srgbClr val="333333"/>
                </a:solidFill>
                <a:ea typeface="Calibri" panose="020F0502020204030204" pitchFamily="34" charset="0"/>
              </a:rPr>
              <a:t>pour profiter de la plasticité du cerveau de l’enfant : ABA, Denver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46516" y="3946390"/>
            <a:ext cx="34024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i="1" dirty="0" smtClean="0">
                <a:solidFill>
                  <a:srgbClr val="333333"/>
                </a:solidFill>
                <a:ea typeface="Calibri" panose="020F0502020204030204" pitchFamily="34" charset="0"/>
              </a:rPr>
              <a:t>Limites </a:t>
            </a:r>
            <a:r>
              <a:rPr lang="fr-FR" i="1" dirty="0" smtClean="0">
                <a:solidFill>
                  <a:srgbClr val="333333"/>
                </a:solidFill>
                <a:ea typeface="Calibri" panose="020F050202020403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i="1" dirty="0" smtClean="0">
                <a:solidFill>
                  <a:srgbClr val="333333"/>
                </a:solidFill>
              </a:rPr>
              <a:t>Généralisation (</a:t>
            </a:r>
            <a:r>
              <a:rPr lang="fr-FR" i="1" dirty="0">
                <a:solidFill>
                  <a:srgbClr val="333333"/>
                </a:solidFill>
              </a:rPr>
              <a:t>Coût</a:t>
            </a:r>
            <a:r>
              <a:rPr lang="fr-FR" i="1" dirty="0" smtClean="0">
                <a:solidFill>
                  <a:srgbClr val="333333"/>
                </a:solidFill>
              </a:rPr>
              <a:t>, </a:t>
            </a:r>
            <a:r>
              <a:rPr lang="fr-FR" i="1" dirty="0">
                <a:solidFill>
                  <a:srgbClr val="333333"/>
                </a:solidFill>
              </a:rPr>
              <a:t>Manque de </a:t>
            </a:r>
            <a:r>
              <a:rPr lang="fr-FR" i="1" dirty="0" smtClean="0">
                <a:solidFill>
                  <a:srgbClr val="333333"/>
                </a:solidFill>
              </a:rPr>
              <a:t>professionnels)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i="1" dirty="0" smtClean="0">
                <a:solidFill>
                  <a:srgbClr val="333333"/>
                </a:solidFill>
              </a:rPr>
              <a:t>Intensité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i="1" dirty="0" smtClean="0">
                <a:solidFill>
                  <a:srgbClr val="333333"/>
                </a:solidFill>
              </a:rPr>
              <a:t>Individualisation</a:t>
            </a:r>
            <a:endParaRPr lang="fr-FR" i="1" dirty="0">
              <a:solidFill>
                <a:srgbClr val="333333"/>
              </a:solidFill>
            </a:endParaRPr>
          </a:p>
        </p:txBody>
      </p:sp>
      <p:pic>
        <p:nvPicPr>
          <p:cNvPr id="11" name="Picture 2" descr="http://www.educationnews.org/wp-content/uploads/2012/11/autism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4" t="16309" r="1235"/>
          <a:stretch/>
        </p:blipFill>
        <p:spPr bwMode="auto">
          <a:xfrm>
            <a:off x="6754279" y="2805306"/>
            <a:ext cx="2089058" cy="162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hopetackaberry.com/wp-content/uploads/2010/08/MP9002850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5058"/>
            <a:ext cx="3346516" cy="24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tech.plymouth.ac.uk/SoCCE/ALIZ-E/images/Luther,%20Nao%20and%20Elia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031" y="5070382"/>
            <a:ext cx="1963674" cy="174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748960" y="4424052"/>
            <a:ext cx="209062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i="1" dirty="0" smtClean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Nouvelles technologies</a:t>
            </a:r>
            <a:endParaRPr lang="en-US" b="1" i="1" dirty="0"/>
          </a:p>
        </p:txBody>
      </p:sp>
      <p:sp>
        <p:nvSpPr>
          <p:cNvPr id="15" name="Right Arrow 14"/>
          <p:cNvSpPr/>
          <p:nvPr/>
        </p:nvSpPr>
        <p:spPr>
          <a:xfrm>
            <a:off x="5824506" y="4646066"/>
            <a:ext cx="723555" cy="42431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Image result for paris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019" y="480723"/>
            <a:ext cx="1498981" cy="7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laboratoire char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35" y="1274929"/>
            <a:ext cx="660664" cy="7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360" y="-30635"/>
            <a:ext cx="2855640" cy="487139"/>
          </a:xfrm>
          <a:prstGeom prst="rect">
            <a:avLst/>
          </a:prstGeom>
        </p:spPr>
      </p:pic>
      <p:sp>
        <p:nvSpPr>
          <p:cNvPr id="19" name="Right Arrow 14"/>
          <p:cNvSpPr/>
          <p:nvPr/>
        </p:nvSpPr>
        <p:spPr>
          <a:xfrm>
            <a:off x="176037" y="2738271"/>
            <a:ext cx="723555" cy="42431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5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 animBg="1"/>
      <p:bldP spid="19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5952</TotalTime>
  <Words>993</Words>
  <Application>Microsoft Macintosh PowerPoint</Application>
  <PresentationFormat>Présentation à l'écran (4:3)</PresentationFormat>
  <Paragraphs>195</Paragraphs>
  <Slides>43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4" baseType="lpstr">
      <vt:lpstr>Thème Office</vt:lpstr>
      <vt:lpstr>Robotique et traitement du signal :  difficultés relationnelles dans l'autisme</vt:lpstr>
      <vt:lpstr>Présentation PowerPoint</vt:lpstr>
      <vt:lpstr>René, ♂, 10 ans</vt:lpstr>
      <vt:lpstr>Présentation PowerPoint</vt:lpstr>
      <vt:lpstr>Présentation PowerPoint</vt:lpstr>
      <vt:lpstr>L’autisme</vt:lpstr>
      <vt:lpstr>L’autisme (TSA)</vt:lpstr>
      <vt:lpstr>Présentation PowerPoint</vt:lpstr>
      <vt:lpstr>Impact et Traitements</vt:lpstr>
      <vt:lpstr>Coûts importants</vt:lpstr>
      <vt:lpstr>L’empathie</vt:lpstr>
      <vt:lpstr>Présentation PowerPoint</vt:lpstr>
      <vt:lpstr>L’empathie</vt:lpstr>
      <vt:lpstr>Théorie de l’esprit (ToM)</vt:lpstr>
      <vt:lpstr>Présentation PowerPoint</vt:lpstr>
      <vt:lpstr>Présentation PowerPoint</vt:lpstr>
      <vt:lpstr>Synchronie</vt:lpstr>
      <vt:lpstr>Alliance thérapeutique</vt:lpstr>
      <vt:lpstr>Proxémie</vt:lpstr>
      <vt:lpstr>Présentation PowerPoint</vt:lpstr>
      <vt:lpstr>L’empathie</vt:lpstr>
      <vt:lpstr>La robotique dans l’autisme</vt:lpstr>
      <vt:lpstr>Présentation PowerPoint</vt:lpstr>
      <vt:lpstr>Le projet Cowriter</vt:lpstr>
      <vt:lpstr>Un cerveau ça ne sert pas à penser,  ça sert à agir.                  Henri Laborit </vt:lpstr>
      <vt:lpstr>Présentation PowerPoint</vt:lpstr>
      <vt:lpstr>Présentation PowerPoint</vt:lpstr>
      <vt:lpstr>Robotique et apprentissage chez les enfants avec trouble du neuro développement en situation scolaire</vt:lpstr>
      <vt:lpstr>Robotique et apprentissage chez les enfants avec trouble du neuro développement en situation scolaire</vt:lpstr>
      <vt:lpstr>Présentation PowerPoint</vt:lpstr>
      <vt:lpstr>Attention conjointe ?</vt:lpstr>
      <vt:lpstr>Présentation PowerPoint</vt:lpstr>
      <vt:lpstr>Inhibition</vt:lpstr>
      <vt:lpstr>Présentation PowerPoint</vt:lpstr>
      <vt:lpstr>Inclusion de classes de Piaget </vt:lpstr>
      <vt:lpstr>L’incarnation (embodiement)</vt:lpstr>
      <vt:lpstr>Interaction enfant-robot</vt:lpstr>
      <vt:lpstr>Présentation PowerPoint</vt:lpstr>
      <vt:lpstr>Présentation PowerPoint</vt:lpstr>
      <vt:lpstr>Présentation PowerPoint</vt:lpstr>
      <vt:lpstr>Présentation PowerPoint</vt:lpstr>
      <vt:lpstr>Bibliographie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GARGOT</dc:creator>
  <cp:lastModifiedBy>Thomas GARGOT</cp:lastModifiedBy>
  <cp:revision>64</cp:revision>
  <dcterms:created xsi:type="dcterms:W3CDTF">2018-11-16T17:41:12Z</dcterms:created>
  <dcterms:modified xsi:type="dcterms:W3CDTF">2018-11-26T06:50:42Z</dcterms:modified>
</cp:coreProperties>
</file>